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4" r:id="rId8"/>
    <p:sldMasterId id="2147483859" r:id="rId9"/>
    <p:sldMasterId id="2147483895" r:id="rId10"/>
    <p:sldMasterId id="2147483921" r:id="rId11"/>
    <p:sldMasterId id="2147483942" r:id="rId12"/>
  </p:sldMasterIdLst>
  <p:notesMasterIdLst>
    <p:notesMasterId r:id="rId35"/>
  </p:notesMasterIdLst>
  <p:sldIdLst>
    <p:sldId id="292" r:id="rId13"/>
    <p:sldId id="283" r:id="rId14"/>
    <p:sldId id="295" r:id="rId15"/>
    <p:sldId id="293" r:id="rId16"/>
    <p:sldId id="294" r:id="rId17"/>
    <p:sldId id="297" r:id="rId18"/>
    <p:sldId id="298" r:id="rId19"/>
    <p:sldId id="299" r:id="rId20"/>
    <p:sldId id="300" r:id="rId21"/>
    <p:sldId id="302" r:id="rId22"/>
    <p:sldId id="273" r:id="rId23"/>
    <p:sldId id="303" r:id="rId24"/>
    <p:sldId id="306" r:id="rId25"/>
    <p:sldId id="262" r:id="rId26"/>
    <p:sldId id="265" r:id="rId27"/>
    <p:sldId id="263" r:id="rId28"/>
    <p:sldId id="277" r:id="rId29"/>
    <p:sldId id="304" r:id="rId30"/>
    <p:sldId id="305" r:id="rId31"/>
    <p:sldId id="282" r:id="rId32"/>
    <p:sldId id="279" r:id="rId33"/>
    <p:sldId id="270" r:id="rId34"/>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27" autoAdjust="0"/>
    <p:restoredTop sz="71306" autoAdjust="0"/>
  </p:normalViewPr>
  <p:slideViewPr>
    <p:cSldViewPr snapToGrid="0">
      <p:cViewPr varScale="1">
        <p:scale>
          <a:sx n="120" d="100"/>
          <a:sy n="120" d="100"/>
        </p:scale>
        <p:origin x="84" y="104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customXml" Target="../customXml/item7.xml"/><Relationship Id="rId12" Type="http://schemas.openxmlformats.org/officeDocument/2006/relationships/slideMaster" Target="slideMasters/slideMaster5.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4.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tags" Target="tags/tag1.xml"/><Relationship Id="rId10" Type="http://schemas.openxmlformats.org/officeDocument/2006/relationships/slideMaster" Target="slideMasters/slideMaster3.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F472B0-9DBF-4374-8A70-DE9093E7996C}" type="datetimeFigureOut">
              <a:rPr lang="en-US" smtClean="0"/>
              <a:t>11/25/2018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1A89D-8738-4ED5-BF6E-F438F4965D3F}" type="slidenum">
              <a:rPr lang="en-US" smtClean="0"/>
              <a:t>‹Nr.›</a:t>
            </a:fld>
            <a:endParaRPr lang="en-US"/>
          </a:p>
        </p:txBody>
      </p:sp>
    </p:spTree>
    <p:extLst>
      <p:ext uri="{BB962C8B-B14F-4D97-AF65-F5344CB8AC3E}">
        <p14:creationId xmlns:p14="http://schemas.microsoft.com/office/powerpoint/2010/main" val="4270026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baseline="0" dirty="0"/>
          </a:p>
          <a:p>
            <a:pPr marL="559999" lvl="1" indent="-171450">
              <a:buFont typeface="Arial" panose="020B0604020202020204" pitchFamily="34" charset="0"/>
              <a:buChar char="•"/>
            </a:pPr>
            <a:endParaRPr lang="en-US" sz="1200" b="0" baseline="0" dirty="0">
              <a:latin typeface="+mn-lt"/>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9038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2345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xfrm>
            <a:off x="393700" y="690563"/>
            <a:ext cx="6146800" cy="3457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defTabSz="923921">
              <a:spcAft>
                <a:spcPts val="0"/>
              </a:spcAft>
              <a:defRPr/>
            </a:pPr>
            <a:endParaRPr lang="en-US" sz="1200" dirty="0"/>
          </a:p>
        </p:txBody>
      </p:sp>
      <p:sp>
        <p:nvSpPr>
          <p:cNvPr id="112643"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35966" indent="-283064" eaLnBrk="0" hangingPunct="0">
              <a:defRPr sz="2400">
                <a:solidFill>
                  <a:schemeClr val="tx1"/>
                </a:solidFill>
                <a:latin typeface="Segoe UI" panose="020B0502040204020203" pitchFamily="34" charset="0"/>
                <a:ea typeface="MS PGothic" panose="020B0600070205080204" pitchFamily="34" charset="-128"/>
              </a:defRPr>
            </a:lvl2pPr>
            <a:lvl3pPr marL="1132256" indent="-226451" eaLnBrk="0" hangingPunct="0">
              <a:defRPr sz="2400">
                <a:solidFill>
                  <a:schemeClr val="tx1"/>
                </a:solidFill>
                <a:latin typeface="Segoe UI" panose="020B0502040204020203" pitchFamily="34" charset="0"/>
                <a:ea typeface="MS PGothic" panose="020B0600070205080204" pitchFamily="34" charset="-128"/>
              </a:defRPr>
            </a:lvl3pPr>
            <a:lvl4pPr marL="1585158" indent="-226451" eaLnBrk="0" hangingPunct="0">
              <a:defRPr sz="2400">
                <a:solidFill>
                  <a:schemeClr val="tx1"/>
                </a:solidFill>
                <a:latin typeface="Segoe UI" panose="020B0502040204020203" pitchFamily="34" charset="0"/>
                <a:ea typeface="MS PGothic" panose="020B0600070205080204" pitchFamily="34" charset="-128"/>
              </a:defRPr>
            </a:lvl4pPr>
            <a:lvl5pPr marL="2038060" indent="-226451" eaLnBrk="0" hangingPunct="0">
              <a:defRPr sz="2400">
                <a:solidFill>
                  <a:schemeClr val="tx1"/>
                </a:solidFill>
                <a:latin typeface="Segoe UI" panose="020B0502040204020203" pitchFamily="34" charset="0"/>
                <a:ea typeface="MS PGothic" panose="020B0600070205080204" pitchFamily="34" charset="-128"/>
              </a:defRPr>
            </a:lvl5pPr>
            <a:lvl6pPr marL="2490963"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43865"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396767"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49670"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F4395EB6-EEBC-422B-A049-935522D80420}" type="datetime1">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9" name="Footer Placeholder 8"/>
          <p:cNvSpPr>
            <a:spLocks noGrp="1"/>
          </p:cNvSpPr>
          <p:nvPr>
            <p:ph type="ftr" sz="quarter" idx="4"/>
          </p:nvPr>
        </p:nvSpPr>
        <p:spPr>
          <a:xfrm>
            <a:off x="0" y="8757591"/>
            <a:ext cx="3004820" cy="462610"/>
          </a:xfrm>
        </p:spPr>
        <p:txBody>
          <a:bodyPr/>
          <a:lstStyle/>
          <a:p>
            <a:pPr marL="571500" marR="0" lvl="0" indent="0" algn="l" defTabSz="92266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66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2645" name="Slide Number Placeholder 9"/>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35966" indent="-283064" eaLnBrk="0" hangingPunct="0">
              <a:defRPr sz="2400">
                <a:solidFill>
                  <a:schemeClr val="tx1"/>
                </a:solidFill>
                <a:latin typeface="Segoe UI" panose="020B0502040204020203" pitchFamily="34" charset="0"/>
                <a:ea typeface="MS PGothic" panose="020B0600070205080204" pitchFamily="34" charset="-128"/>
              </a:defRPr>
            </a:lvl2pPr>
            <a:lvl3pPr marL="1132256" indent="-226451" eaLnBrk="0" hangingPunct="0">
              <a:defRPr sz="2400">
                <a:solidFill>
                  <a:schemeClr val="tx1"/>
                </a:solidFill>
                <a:latin typeface="Segoe UI" panose="020B0502040204020203" pitchFamily="34" charset="0"/>
                <a:ea typeface="MS PGothic" panose="020B0600070205080204" pitchFamily="34" charset="-128"/>
              </a:defRPr>
            </a:lvl3pPr>
            <a:lvl4pPr marL="1585158" indent="-226451" eaLnBrk="0" hangingPunct="0">
              <a:defRPr sz="2400">
                <a:solidFill>
                  <a:schemeClr val="tx1"/>
                </a:solidFill>
                <a:latin typeface="Segoe UI" panose="020B0502040204020203" pitchFamily="34" charset="0"/>
                <a:ea typeface="MS PGothic" panose="020B0600070205080204" pitchFamily="34" charset="-128"/>
              </a:defRPr>
            </a:lvl4pPr>
            <a:lvl5pPr marL="2038060" indent="-226451" eaLnBrk="0" hangingPunct="0">
              <a:defRPr sz="2400">
                <a:solidFill>
                  <a:schemeClr val="tx1"/>
                </a:solidFill>
                <a:latin typeface="Segoe UI" panose="020B0502040204020203" pitchFamily="34" charset="0"/>
                <a:ea typeface="MS PGothic" panose="020B0600070205080204" pitchFamily="34" charset="-128"/>
              </a:defRPr>
            </a:lvl5pPr>
            <a:lvl6pPr marL="2490963"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43865"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396767"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49670"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marL="0" marR="0" lvl="0" indent="0" algn="r" defTabSz="932742" rtl="0" eaLnBrk="1" fontAlgn="auto" latinLnBrk="0" hangingPunct="1">
              <a:lnSpc>
                <a:spcPct val="100000"/>
              </a:lnSpc>
              <a:spcBef>
                <a:spcPts val="0"/>
              </a:spcBef>
              <a:spcAft>
                <a:spcPts val="0"/>
              </a:spcAft>
              <a:buClrTx/>
              <a:buSzTx/>
              <a:buFontTx/>
              <a:buNone/>
              <a:tabLst/>
              <a:defRPr/>
            </a:pPr>
            <a:fld id="{3ED7C3AF-3014-4472-B0C5-ED26D74F60AE}" type="slidenum">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112646" name="Header Placeholder 10"/>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35966" indent="-283064" eaLnBrk="0" hangingPunct="0">
              <a:defRPr sz="2400">
                <a:solidFill>
                  <a:schemeClr val="tx1"/>
                </a:solidFill>
                <a:latin typeface="Segoe UI" panose="020B0502040204020203" pitchFamily="34" charset="0"/>
                <a:ea typeface="MS PGothic" panose="020B0600070205080204" pitchFamily="34" charset="-128"/>
              </a:defRPr>
            </a:lvl2pPr>
            <a:lvl3pPr marL="1132256" indent="-226451" eaLnBrk="0" hangingPunct="0">
              <a:defRPr sz="2400">
                <a:solidFill>
                  <a:schemeClr val="tx1"/>
                </a:solidFill>
                <a:latin typeface="Segoe UI" panose="020B0502040204020203" pitchFamily="34" charset="0"/>
                <a:ea typeface="MS PGothic" panose="020B0600070205080204" pitchFamily="34" charset="-128"/>
              </a:defRPr>
            </a:lvl3pPr>
            <a:lvl4pPr marL="1585158" indent="-226451" eaLnBrk="0" hangingPunct="0">
              <a:defRPr sz="2400">
                <a:solidFill>
                  <a:schemeClr val="tx1"/>
                </a:solidFill>
                <a:latin typeface="Segoe UI" panose="020B0502040204020203" pitchFamily="34" charset="0"/>
                <a:ea typeface="MS PGothic" panose="020B0600070205080204" pitchFamily="34" charset="-128"/>
              </a:defRPr>
            </a:lvl4pPr>
            <a:lvl5pPr marL="2038060" indent="-226451" eaLnBrk="0" hangingPunct="0">
              <a:defRPr sz="2400">
                <a:solidFill>
                  <a:schemeClr val="tx1"/>
                </a:solidFill>
                <a:latin typeface="Segoe UI" panose="020B0502040204020203" pitchFamily="34" charset="0"/>
                <a:ea typeface="MS PGothic" panose="020B0600070205080204" pitchFamily="34" charset="-128"/>
              </a:defRPr>
            </a:lvl5pPr>
            <a:lvl6pPr marL="2490963"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43865"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396767"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49670"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marL="0" marR="0" lvl="0" indent="0" algn="l" defTabSz="92310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t>System Center Marketing</a:t>
            </a:r>
          </a:p>
        </p:txBody>
      </p:sp>
    </p:spTree>
    <p:extLst>
      <p:ext uri="{BB962C8B-B14F-4D97-AF65-F5344CB8AC3E}">
        <p14:creationId xmlns:p14="http://schemas.microsoft.com/office/powerpoint/2010/main" val="318463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989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413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466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7039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sz="1600" dirty="0">
              <a:gradFill>
                <a:gsLst>
                  <a:gs pos="1250">
                    <a:schemeClr val="tx2"/>
                  </a:gs>
                  <a:gs pos="99000">
                    <a:schemeClr val="tx2"/>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3039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DD5DD2-8B36-4263-84F1-54111E51EB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589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latin typeface="Segoe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1215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latin typeface="Segoe 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2200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DD81A89D-8738-4ED5-BF6E-F438F4965D3F}" type="slidenum">
              <a:rPr lang="en-US" smtClean="0"/>
              <a:t>2</a:t>
            </a:fld>
            <a:endParaRPr lang="en-US"/>
          </a:p>
        </p:txBody>
      </p:sp>
    </p:spTree>
    <p:extLst>
      <p:ext uri="{BB962C8B-B14F-4D97-AF65-F5344CB8AC3E}">
        <p14:creationId xmlns:p14="http://schemas.microsoft.com/office/powerpoint/2010/main" val="429214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5977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3075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31999">
              <a:lnSpc>
                <a:spcPct val="100000"/>
              </a:lnSpc>
              <a:spcBef>
                <a:spcPts val="1200"/>
              </a:spcBef>
              <a:spcAft>
                <a:spcPts val="0"/>
              </a:spcAft>
              <a:buSzPct val="10000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627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40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111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900" dirty="0">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42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64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776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225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472" fontAlgn="base">
              <a:lnSpc>
                <a:spcPct val="90000"/>
              </a:lnSpc>
              <a:spcBef>
                <a:spcPct val="0"/>
              </a:spcBef>
              <a:spcAft>
                <a:spcPct val="0"/>
              </a:spcAft>
              <a:buFont typeface="Arial" panose="020B0604020202020204" pitchFamily="34" charset="0"/>
              <a:buNone/>
            </a:pPr>
            <a:endParaRPr lang="en-US"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6F5A7-D0D5-45AD-820B-BBBAB509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8401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20.png"/><Relationship Id="rId5" Type="http://schemas.openxmlformats.org/officeDocument/2006/relationships/image" Target="../media/image13.emf"/><Relationship Id="rId4" Type="http://schemas.openxmlformats.org/officeDocument/2006/relationships/oleObject" Target="../embeddings/oleObject4.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21.png"/><Relationship Id="rId5" Type="http://schemas.openxmlformats.org/officeDocument/2006/relationships/image" Target="../media/image13.emf"/><Relationship Id="rId4" Type="http://schemas.openxmlformats.org/officeDocument/2006/relationships/oleObject" Target="../embeddings/oleObject5.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22.emf"/><Relationship Id="rId4" Type="http://schemas.openxmlformats.org/officeDocument/2006/relationships/oleObject" Target="../embeddings/oleObject6.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22.emf"/><Relationship Id="rId4" Type="http://schemas.openxmlformats.org/officeDocument/2006/relationships/oleObject" Target="../embeddings/oleObject7.bin"/></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23.emf"/><Relationship Id="rId4" Type="http://schemas.openxmlformats.org/officeDocument/2006/relationships/oleObject" Target="../embeddings/oleObject9.bin"/></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874381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23184" cy="899665"/>
          </a:xfrm>
        </p:spPr>
        <p:txBody>
          <a:bodyPr/>
          <a:lstStyle/>
          <a:p>
            <a:r>
              <a:rPr lang="en-US"/>
              <a:t>Click to edit Master title style</a:t>
            </a:r>
            <a:endParaRPr lang="en-US" dirty="0"/>
          </a:p>
        </p:txBody>
      </p:sp>
      <p:sp>
        <p:nvSpPr>
          <p:cNvPr id="3" name="Picture Placeholder 4"/>
          <p:cNvSpPr>
            <a:spLocks noGrp="1" noChangeAspect="1"/>
          </p:cNvSpPr>
          <p:nvPr>
            <p:ph type="pic" sz="quarter" idx="10"/>
          </p:nvPr>
        </p:nvSpPr>
        <p:spPr bwMode="ltGray">
          <a:xfrm>
            <a:off x="7440637" y="0"/>
            <a:ext cx="4751363" cy="6856100"/>
          </a:xfrm>
          <a:prstGeom prst="rect">
            <a:avLst/>
          </a:prstGeom>
          <a:blipFill>
            <a:blip r:embed="rId2"/>
            <a:stretch>
              <a:fillRect l="-34589" r="-9741"/>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4790528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73184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655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1"/>
          </p:nvPr>
        </p:nvSpPr>
        <p:spPr>
          <a:xfrm>
            <a:off x="269239" y="1206214"/>
            <a:ext cx="9038950"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1267290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87974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1"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prstClr val="black">
                        <a:alpha val="50000"/>
                      </a:prstClr>
                    </a:gs>
                    <a:gs pos="86000">
                      <a:prstClr val="black">
                        <a:alpha val="50000"/>
                      </a:prst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24442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14591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786759" cy="899665"/>
          </a:xfrm>
        </p:spPr>
        <p:txBody>
          <a:bodyPr/>
          <a:lstStyle/>
          <a:p>
            <a:r>
              <a:rPr lang="en-US"/>
              <a:t>Click to edit Master title style</a:t>
            </a:r>
            <a:endParaRPr lang="en-US" dirty="0"/>
          </a:p>
        </p:txBody>
      </p:sp>
      <p:sp>
        <p:nvSpPr>
          <p:cNvPr id="7" name="Text Placeholder 6"/>
          <p:cNvSpPr>
            <a:spLocks noGrp="1"/>
          </p:cNvSpPr>
          <p:nvPr>
            <p:ph type="body" sz="quarter" idx="11"/>
          </p:nvPr>
        </p:nvSpPr>
        <p:spPr>
          <a:xfrm>
            <a:off x="269239" y="1120371"/>
            <a:ext cx="11655841"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dirty="0"/>
              <a:t>Edit Master text styles</a:t>
            </a:r>
          </a:p>
        </p:txBody>
      </p:sp>
    </p:spTree>
    <p:extLst>
      <p:ext uri="{BB962C8B-B14F-4D97-AF65-F5344CB8AC3E}">
        <p14:creationId xmlns:p14="http://schemas.microsoft.com/office/powerpoint/2010/main" val="7685680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 </a:t>
            </a:r>
          </a:p>
        </p:txBody>
      </p:sp>
      <p:sp>
        <p:nvSpPr>
          <p:cNvPr id="4" name="Picture Placeholder 3"/>
          <p:cNvSpPr>
            <a:spLocks noGrp="1"/>
          </p:cNvSpPr>
          <p:nvPr>
            <p:ph type="pic" sz="quarter" idx="12"/>
          </p:nvPr>
        </p:nvSpPr>
        <p:spPr>
          <a:xfrm>
            <a:off x="269240" y="1838862"/>
            <a:ext cx="6499079" cy="673454"/>
          </a:xfrm>
        </p:spPr>
        <p:txBody>
          <a:bodyPr/>
          <a:lstStyle/>
          <a:p>
            <a:r>
              <a:rPr lang="en-US"/>
              <a:t>Click icon to add picture</a:t>
            </a:r>
          </a:p>
        </p:txBody>
      </p:sp>
    </p:spTree>
    <p:extLst>
      <p:ext uri="{BB962C8B-B14F-4D97-AF65-F5344CB8AC3E}">
        <p14:creationId xmlns:p14="http://schemas.microsoft.com/office/powerpoint/2010/main" val="40483133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47714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87268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81484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9843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8344425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0120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353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570" y="-7782"/>
            <a:ext cx="12251139" cy="6873565"/>
          </a:xfrm>
          <a:prstGeom prst="rect">
            <a:avLst/>
          </a:prstGeom>
        </p:spPr>
      </p:pic>
      <p:pic>
        <p:nvPicPr>
          <p:cNvPr id="10" name="MS logo gray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0477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80292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45466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57833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bg1">
            <a:lumMod val="5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177096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725793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3025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09055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512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211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688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911971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59312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76006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99181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1725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97216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030674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876845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4277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438612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46333145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2334201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009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43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7041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978901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7749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Rectangle 6"/>
          <p:cNvSpPr/>
          <p:nvPr userDrawn="1"/>
        </p:nvSpPr>
        <p:spPr bwMode="auto">
          <a:xfrm>
            <a:off x="269239" y="291069"/>
            <a:ext cx="4378961" cy="6270598"/>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4311217" cy="1686801"/>
          </a:xfrm>
          <a:prstGeom prst="rect">
            <a:avLst/>
          </a:prstGeom>
        </p:spPr>
        <p:txBody>
          <a:bodyPr lIns="146304" tIns="91440" rIns="146304" bIns="91440"/>
          <a:lstStyle>
            <a:lvl1pPr algn="l">
              <a:defRPr sz="5882">
                <a:solidFill>
                  <a:schemeClr val="bg1"/>
                </a:solidFill>
              </a:defRPr>
            </a:lvl1pPr>
          </a:lstStyle>
          <a:p>
            <a:r>
              <a:rPr lang="en-US" dirty="0" err="1"/>
              <a:t>Lorem</a:t>
            </a:r>
            <a:r>
              <a:rPr lang="en-US" dirty="0"/>
              <a:t> </a:t>
            </a:r>
            <a:r>
              <a:rPr lang="en-US" dirty="0" err="1"/>
              <a:t>ipsum</a:t>
            </a:r>
            <a:br>
              <a:rPr lang="en-US" dirty="0"/>
            </a:br>
            <a:r>
              <a:rPr lang="en-US" dirty="0"/>
              <a:t>dolor </a:t>
            </a:r>
            <a:r>
              <a:rPr lang="en-US" dirty="0" err="1"/>
              <a:t>amet</a:t>
            </a:r>
            <a:endParaRPr lang="en-US" dirty="0"/>
          </a:p>
        </p:txBody>
      </p:sp>
      <p:sp>
        <p:nvSpPr>
          <p:cNvPr id="3" name="Subtitle 2"/>
          <p:cNvSpPr>
            <a:spLocks noGrp="1"/>
          </p:cNvSpPr>
          <p:nvPr>
            <p:ph type="subTitle" idx="1" hasCustomPrompt="1"/>
          </p:nvPr>
        </p:nvSpPr>
        <p:spPr>
          <a:xfrm>
            <a:off x="269302" y="3877277"/>
            <a:ext cx="4311165"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64020" y="470410"/>
            <a:ext cx="1278487" cy="280186"/>
          </a:xfrm>
          <a:prstGeom prst="rect">
            <a:avLst/>
          </a:prstGeom>
        </p:spPr>
      </p:pic>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61933" y="1700258"/>
            <a:ext cx="7822997" cy="3761308"/>
          </a:xfrm>
          <a:prstGeom prst="rect">
            <a:avLst/>
          </a:prstGeom>
        </p:spPr>
      </p:pic>
    </p:spTree>
    <p:extLst>
      <p:ext uri="{BB962C8B-B14F-4D97-AF65-F5344CB8AC3E}">
        <p14:creationId xmlns:p14="http://schemas.microsoft.com/office/powerpoint/2010/main" val="59938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endParaRPr dirty="0">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‹Nr.›</a:t>
            </a:fld>
            <a:endParaRPr dirty="0">
              <a:solidFill>
                <a:srgbClr val="505050"/>
              </a:solidFill>
            </a:endParaRPr>
          </a:p>
        </p:txBody>
      </p:sp>
    </p:spTree>
    <p:extLst>
      <p:ext uri="{BB962C8B-B14F-4D97-AF65-F5344CB8AC3E}">
        <p14:creationId xmlns:p14="http://schemas.microsoft.com/office/powerpoint/2010/main" val="426369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14098921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4969616"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2376546"/>
            <a:ext cx="3492285" cy="3893625"/>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5408413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7" name="Text Placeholder 5"/>
          <p:cNvSpPr>
            <a:spLocks noGrp="1"/>
          </p:cNvSpPr>
          <p:nvPr>
            <p:ph type="body" sz="quarter" idx="10"/>
          </p:nvPr>
        </p:nvSpPr>
        <p:spPr>
          <a:xfrm>
            <a:off x="269240" y="1293051"/>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hasCustomPrompt="1"/>
          </p:nvPr>
        </p:nvSpPr>
        <p:spPr>
          <a:xfrm>
            <a:off x="267062" y="900651"/>
            <a:ext cx="11497901" cy="615609"/>
          </a:xfrm>
        </p:spPr>
        <p:txBody>
          <a:bodyPr/>
          <a:lstStyle>
            <a:lvl1pPr marL="0" indent="0">
              <a:buNone/>
              <a:defRPr sz="2800"/>
            </a:lvl1pPr>
            <a:lvl2pPr>
              <a:defRPr sz="1765"/>
            </a:lvl2pPr>
            <a:lvl3pPr>
              <a:defRPr sz="1568"/>
            </a:lvl3pPr>
            <a:lvl4pPr>
              <a:defRPr sz="1372"/>
            </a:lvl4pPr>
            <a:lvl5pPr>
              <a:defRPr sz="1372"/>
            </a:lvl5pPr>
          </a:lstStyle>
          <a:p>
            <a:pPr lvl="0"/>
            <a:r>
              <a:rPr lang="en-US" dirty="0"/>
              <a:t>Subtitle</a:t>
            </a:r>
          </a:p>
        </p:txBody>
      </p:sp>
    </p:spTree>
    <p:extLst>
      <p:ext uri="{BB962C8B-B14F-4D97-AF65-F5344CB8AC3E}">
        <p14:creationId xmlns:p14="http://schemas.microsoft.com/office/powerpoint/2010/main" val="6883287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7048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495723" cy="904289"/>
          </a:xfrm>
        </p:spPr>
        <p:txBody>
          <a:bodyPr/>
          <a:lstStyle>
            <a:lvl1pPr algn="l" defTabSz="914367" rtl="0" eaLnBrk="1" latinLnBrk="0" hangingPunct="1">
              <a:lnSpc>
                <a:spcPct val="90000"/>
              </a:lnSpc>
              <a:spcBef>
                <a:spcPct val="0"/>
              </a:spcBef>
              <a:buNone/>
              <a:defRPr lang="en-US" sz="3200" b="0" kern="1200" cap="none" spc="-100" baseline="0" dirty="0">
                <a:ln w="3175">
                  <a:noFill/>
                </a:ln>
                <a:solidFill>
                  <a:schemeClr val="accent3"/>
                </a:solidFill>
                <a:effectLst/>
                <a:latin typeface="+mj-lt"/>
                <a:ea typeface="+mn-ea"/>
                <a:cs typeface="Segoe UI"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sz="800">
                <a:solidFill>
                  <a:schemeClr val="tx2"/>
                </a:solidFill>
              </a:defRPr>
            </a:lvl1pPr>
          </a:lstStyle>
          <a:p>
            <a:pPr defTabSz="914367"/>
            <a:fld id="{27258FFF-F925-446B-8502-81C933981705}" type="slidenum">
              <a:rPr lang="en-US" smtClean="0"/>
              <a:pPr defTabSz="914367"/>
              <a:t>‹Nr.›</a:t>
            </a:fld>
            <a:endParaRPr lang="en-US" dirty="0"/>
          </a:p>
        </p:txBody>
      </p:sp>
    </p:spTree>
    <p:extLst>
      <p:ext uri="{BB962C8B-B14F-4D97-AF65-F5344CB8AC3E}">
        <p14:creationId xmlns:p14="http://schemas.microsoft.com/office/powerpoint/2010/main" val="72605207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495723" cy="818703"/>
          </a:xfrm>
        </p:spPr>
        <p:txBody>
          <a:bodyPr/>
          <a:lstStyle>
            <a:lvl1pPr>
              <a:defRPr lang="en-US" sz="3200" b="0" kern="1200" cap="none" spc="-100" baseline="0" dirty="0">
                <a:ln w="3175">
                  <a:noFill/>
                </a:ln>
                <a:solidFill>
                  <a:schemeClr val="accent3"/>
                </a:solidFill>
                <a:effectLst/>
                <a:latin typeface="+mj-lt"/>
                <a:ea typeface="+mn-ea"/>
                <a:cs typeface="Segoe UI" pitchFamily="34" charset="0"/>
              </a:defRPr>
            </a:lvl1pPr>
          </a:lstStyle>
          <a:p>
            <a:r>
              <a:rPr lang="en-US" dirty="0"/>
              <a:t>Click to edit Master title style</a:t>
            </a:r>
          </a:p>
        </p:txBody>
      </p:sp>
      <p:sp>
        <p:nvSpPr>
          <p:cNvPr id="3" name="Text Placeholder 7"/>
          <p:cNvSpPr>
            <a:spLocks noGrp="1"/>
          </p:cNvSpPr>
          <p:nvPr>
            <p:ph type="body" sz="quarter" idx="11" hasCustomPrompt="1"/>
          </p:nvPr>
        </p:nvSpPr>
        <p:spPr>
          <a:xfrm>
            <a:off x="269240" y="1108214"/>
            <a:ext cx="11495723" cy="387798"/>
          </a:xfrm>
        </p:spPr>
        <p:txBody>
          <a:bodyPr tIns="0" bIns="0" anchor="ctr">
            <a:spAutoFit/>
          </a:bodyPr>
          <a:lstStyle>
            <a:lvl1pPr marL="0" indent="0">
              <a:buNone/>
              <a:defRPr sz="2800"/>
            </a:lvl1pPr>
            <a:lvl2pPr>
              <a:defRPr sz="1765"/>
            </a:lvl2pPr>
            <a:lvl3pPr>
              <a:defRPr sz="1568"/>
            </a:lvl3pPr>
            <a:lvl4pPr>
              <a:defRPr sz="1372"/>
            </a:lvl4pPr>
            <a:lvl5pPr>
              <a:defRPr sz="1372"/>
            </a:lvl5pPr>
          </a:lstStyle>
          <a:p>
            <a:pPr lvl="0"/>
            <a:r>
              <a:rPr lang="en-US" dirty="0"/>
              <a:t>Subtitle</a:t>
            </a:r>
          </a:p>
        </p:txBody>
      </p:sp>
      <p:sp>
        <p:nvSpPr>
          <p:cNvPr id="4" name="Footer Placeholder 3"/>
          <p:cNvSpPr>
            <a:spLocks noGrp="1"/>
          </p:cNvSpPr>
          <p:nvPr>
            <p:ph type="ftr" sz="quarter" idx="12"/>
          </p:nvPr>
        </p:nvSpPr>
        <p:spPr/>
        <p:txBody>
          <a:bodyPr/>
          <a:lstStyle/>
          <a:p>
            <a:endParaRPr lang="en-US" dirty="0">
              <a:solidFill>
                <a:srgbClr val="505050"/>
              </a:solidFill>
            </a:endParaRP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367"/>
            <a:fld id="{27258FFF-F925-446B-8502-81C933981705}" type="slidenum">
              <a:rPr lang="en-US" smtClean="0"/>
              <a:pPr defTabSz="914367"/>
              <a:t>‹Nr.›</a:t>
            </a:fld>
            <a:endParaRPr lang="en-US" dirty="0"/>
          </a:p>
        </p:txBody>
      </p:sp>
    </p:spTree>
    <p:extLst>
      <p:ext uri="{BB962C8B-B14F-4D97-AF65-F5344CB8AC3E}">
        <p14:creationId xmlns:p14="http://schemas.microsoft.com/office/powerpoint/2010/main" val="12117140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3"/>
            <a:ext cx="4358791" cy="4949771"/>
          </a:xfrm>
        </p:spPr>
        <p:txBody>
          <a:bodyPr wrap="square">
            <a:noAutofit/>
          </a:bodyPr>
          <a:lstStyle>
            <a:lvl1pPr marL="182845" indent="-182845">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690" indent="-182845">
              <a:lnSpc>
                <a:spcPct val="100000"/>
              </a:lnSpc>
              <a:spcAft>
                <a:spcPts val="600"/>
              </a:spcAft>
              <a:buFont typeface="Arial" panose="020B0604020202020204" pitchFamily="34" charset="0"/>
              <a:buChar char="•"/>
              <a:defRPr sz="2400">
                <a:latin typeface="+mj-lt"/>
              </a:defRPr>
            </a:lvl2pPr>
            <a:lvl3pPr marL="569999" indent="-342834">
              <a:lnSpc>
                <a:spcPct val="100000"/>
              </a:lnSpc>
              <a:spcAft>
                <a:spcPts val="600"/>
              </a:spcAft>
              <a:buFont typeface="Arial" panose="020B0604020202020204" pitchFamily="34" charset="0"/>
              <a:buChar char="•"/>
              <a:tabLst/>
              <a:defRPr sz="2000">
                <a:latin typeface="+mj-lt"/>
              </a:defRPr>
            </a:lvl3pPr>
            <a:lvl4pPr marL="736914" indent="-285695">
              <a:lnSpc>
                <a:spcPct val="100000"/>
              </a:lnSpc>
              <a:spcAft>
                <a:spcPts val="600"/>
              </a:spcAft>
              <a:buFont typeface="Arial" panose="020B0604020202020204" pitchFamily="34" charset="0"/>
              <a:buChar char="•"/>
              <a:defRPr/>
            </a:lvl4pPr>
            <a:lvl5pPr marL="957856" indent="-285695">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200"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122495539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69240" y="289511"/>
            <a:ext cx="4487487" cy="4430271"/>
          </a:xfrm>
        </p:spPr>
        <p:txBody>
          <a:bodyPr/>
          <a:lstStyle>
            <a:lvl1pPr>
              <a:defRPr>
                <a:solidFill>
                  <a:schemeClr val="accent4"/>
                </a:solidFill>
              </a:defRPr>
            </a:lvl1pPr>
          </a:lstStyle>
          <a:p>
            <a:r>
              <a:rPr lang="en-US"/>
              <a:t>Click to edit Master 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42990253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69240" y="289511"/>
            <a:ext cx="4487487" cy="4430271"/>
          </a:xfrm>
        </p:spPr>
        <p:txBody>
          <a:bodyPr/>
          <a:lstStyle>
            <a:lvl1pPr>
              <a:defRPr>
                <a:solidFill>
                  <a:schemeClr val="accent6"/>
                </a:solidFill>
              </a:defRPr>
            </a:lvl1pPr>
          </a:lstStyle>
          <a:p>
            <a:r>
              <a:rPr lang="en-US"/>
              <a:t>Click to edit Master title style</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5025520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3" name="Picture 2"/>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1992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Closing Slid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userDrawn="1"/>
        </p:nvPicPr>
        <p:blipFill>
          <a:blip r:embed="rId6"/>
          <a:stretch>
            <a:fillRect/>
          </a:stretch>
        </p:blipFill>
        <p:spPr>
          <a:xfrm>
            <a:off x="383493" y="331856"/>
            <a:ext cx="2140749" cy="541425"/>
          </a:xfrm>
          <a:prstGeom prst="rect">
            <a:avLst/>
          </a:prstGeom>
        </p:spPr>
      </p:pic>
    </p:spTree>
    <p:extLst>
      <p:ext uri="{BB962C8B-B14F-4D97-AF65-F5344CB8AC3E}">
        <p14:creationId xmlns:p14="http://schemas.microsoft.com/office/powerpoint/2010/main" val="26554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9"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68294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3"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0" y="0"/>
            <a:ext cx="12192002" cy="731520"/>
          </a:xfrm>
        </p:spPr>
        <p:txBody>
          <a:bodyPr vert="horz" lIns="411480" tIns="182880" rIns="53325" bIns="182880" rtlCol="0" anchor="ctr">
            <a:noAutofit/>
          </a:bodyPr>
          <a:lstStyle>
            <a:lvl1pPr>
              <a:defRPr lang="en-US" sz="3600" spc="-58" dirty="0">
                <a:solidFill>
                  <a:schemeClr val="bg1"/>
                </a:solidFill>
                <a:latin typeface="Segoe UI Light" pitchFamily="34" charset="0"/>
                <a:ea typeface="Segoe UI" pitchFamily="34" charset="0"/>
              </a:defRPr>
            </a:lvl1pPr>
          </a:lstStyle>
          <a:p>
            <a:pPr marL="0" lvl="0" defTabSz="1088105"/>
            <a:r>
              <a:rPr lang="en-US" dirty="0"/>
              <a:t>Click to add title</a:t>
            </a:r>
          </a:p>
        </p:txBody>
      </p:sp>
      <p:sp>
        <p:nvSpPr>
          <p:cNvPr id="5" name="Text Placeholder 15"/>
          <p:cNvSpPr>
            <a:spLocks noGrp="1"/>
          </p:cNvSpPr>
          <p:nvPr>
            <p:ph type="body" sz="quarter" idx="14" hasCustomPrompt="1"/>
          </p:nvPr>
        </p:nvSpPr>
        <p:spPr>
          <a:xfrm>
            <a:off x="228599" y="1366838"/>
            <a:ext cx="11536364" cy="4572000"/>
          </a:xfrm>
        </p:spPr>
        <p:txBody>
          <a:bodyPr/>
          <a:lstStyle>
            <a:lvl1pPr>
              <a:buClr>
                <a:schemeClr val="bg1"/>
              </a:buClr>
              <a:defRPr lang="en-US" sz="2400" kern="1200" dirty="0" smtClean="0">
                <a:solidFill>
                  <a:schemeClr val="bg1"/>
                </a:solidFill>
                <a:latin typeface="Segoe UI" pitchFamily="34" charset="0"/>
                <a:ea typeface="Segoe UI" pitchFamily="34" charset="0"/>
                <a:cs typeface="Segoe UI" pitchFamily="34" charset="0"/>
              </a:defRPr>
            </a:lvl1pPr>
            <a:lvl2pPr marL="567424" indent="-285750">
              <a:defRPr lang="en-US" sz="1800" kern="1200" dirty="0" smtClean="0">
                <a:solidFill>
                  <a:schemeClr val="bg1"/>
                </a:solidFill>
                <a:latin typeface="Segoe UI" pitchFamily="34" charset="0"/>
                <a:ea typeface="Segoe UI" pitchFamily="34" charset="0"/>
                <a:cs typeface="Segoe UI" pitchFamily="34" charset="0"/>
              </a:defRPr>
            </a:lvl2pPr>
            <a:lvl3pPr marL="874226" indent="-285750">
              <a:defRPr lang="en-US" sz="1600" kern="1200" dirty="0" smtClean="0">
                <a:solidFill>
                  <a:schemeClr val="bg1"/>
                </a:solidFill>
                <a:latin typeface="Segoe UI" pitchFamily="34" charset="0"/>
                <a:ea typeface="Segoe UI" pitchFamily="34" charset="0"/>
                <a:cs typeface="Segoe UI" pitchFamily="34" charset="0"/>
              </a:defRPr>
            </a:lvl3pPr>
            <a:lvl4pPr marL="1155900" indent="-285750">
              <a:defRPr lang="en-US" sz="1400" kern="1200" dirty="0" smtClean="0">
                <a:solidFill>
                  <a:schemeClr val="bg1"/>
                </a:solidFill>
                <a:latin typeface="Segoe UI" pitchFamily="34" charset="0"/>
                <a:ea typeface="Segoe UI" pitchFamily="34" charset="0"/>
                <a:cs typeface="Segoe UI" pitchFamily="34" charset="0"/>
              </a:defRPr>
            </a:lvl4pPr>
            <a:lvl5pPr marL="1391290" indent="-285750">
              <a:defRPr lang="en-US" sz="1400" kern="1200" dirty="0">
                <a:solidFill>
                  <a:schemeClr val="bg1"/>
                </a:solidFill>
                <a:latin typeface="Segoe UI" pitchFamily="34" charset="0"/>
                <a:ea typeface="Segoe UI" pitchFamily="34" charset="0"/>
                <a:cs typeface="Segoe UI" pitchFamily="34" charset="0"/>
              </a:defRPr>
            </a:lvl5pPr>
          </a:lstStyle>
          <a:p>
            <a:pPr marL="0" lvl="0" indent="0" algn="l" defTabSz="1088105" rtl="0" eaLnBrk="1" latinLnBrk="0" hangingPunct="1">
              <a:spcBef>
                <a:spcPts val="1800"/>
              </a:spcBef>
              <a:buClr>
                <a:schemeClr val="bg1"/>
              </a:buClr>
              <a:buSzPct val="100000"/>
              <a:buFont typeface="Wingdings" pitchFamily="2" charset="2"/>
              <a:buNone/>
            </a:pPr>
            <a:r>
              <a:rPr lang="en-US" dirty="0"/>
              <a:t>Click to add speaker notes</a:t>
            </a:r>
          </a:p>
          <a:p>
            <a:pPr marL="476070" lvl="1" indent="-194396" algn="l" defTabSz="1088105" rtl="0" eaLnBrk="1" latinLnBrk="0" hangingPunct="1">
              <a:spcBef>
                <a:spcPct val="20000"/>
              </a:spcBef>
              <a:buFont typeface="Arial" pitchFamily="34" charset="0"/>
              <a:buChar char="•"/>
            </a:pPr>
            <a:r>
              <a:rPr lang="en-US" dirty="0"/>
              <a:t>Second level</a:t>
            </a:r>
          </a:p>
          <a:p>
            <a:pPr marL="761712" lvl="2" indent="-173236" algn="l" defTabSz="1088105" rtl="0" eaLnBrk="1" latinLnBrk="0" hangingPunct="1">
              <a:spcBef>
                <a:spcPct val="20000"/>
              </a:spcBef>
              <a:buFont typeface="Arial" pitchFamily="34" charset="0"/>
              <a:buChar char="•"/>
            </a:pPr>
            <a:r>
              <a:rPr lang="en-US" dirty="0"/>
              <a:t>Third level</a:t>
            </a:r>
          </a:p>
          <a:p>
            <a:pPr marL="1047354" lvl="3" indent="-177204" algn="l" defTabSz="1088105" rtl="0" eaLnBrk="1" latinLnBrk="0" hangingPunct="1">
              <a:spcBef>
                <a:spcPct val="20000"/>
              </a:spcBef>
              <a:buFont typeface="Arial" pitchFamily="34" charset="0"/>
              <a:buChar char="–"/>
            </a:pPr>
            <a:r>
              <a:rPr lang="en-US" dirty="0"/>
              <a:t>Fourth level</a:t>
            </a:r>
          </a:p>
          <a:p>
            <a:pPr marL="1285389" lvl="4" indent="-179849" algn="l" defTabSz="1088105" rtl="0" eaLnBrk="1" latinLnBrk="0" hangingPunct="1">
              <a:spcBef>
                <a:spcPct val="20000"/>
              </a:spcBef>
              <a:buFont typeface="Arial" pitchFamily="34" charset="0"/>
              <a:buChar char="»"/>
            </a:pPr>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957899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495723" cy="904289"/>
          </a:xfrm>
        </p:spPr>
        <p:txBody>
          <a:bodyPr/>
          <a:lstStyle>
            <a:lvl1pPr algn="l" defTabSz="914367" rtl="0" eaLnBrk="1" latinLnBrk="0" hangingPunct="1">
              <a:lnSpc>
                <a:spcPct val="90000"/>
              </a:lnSpc>
              <a:spcBef>
                <a:spcPct val="0"/>
              </a:spcBef>
              <a:buNone/>
              <a:defRPr lang="en-US" sz="3200"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lvl1pPr>
              <a:defRPr sz="800">
                <a:solidFill>
                  <a:schemeClr val="tx2"/>
                </a:solidFill>
              </a:defRPr>
            </a:lvl1pPr>
          </a:lstStyle>
          <a:p>
            <a:pPr defTabSz="914367"/>
            <a:fld id="{27258FFF-F925-446B-8502-81C933981705}" type="slidenum">
              <a:rPr smtClean="0">
                <a:solidFill>
                  <a:srgbClr val="505050"/>
                </a:solidFill>
              </a:rPr>
              <a:pPr defTabSz="914367"/>
              <a:t>‹Nr.›</a:t>
            </a:fld>
            <a:endParaRPr dirty="0">
              <a:solidFill>
                <a:srgbClr val="505050"/>
              </a:solidFill>
            </a:endParaRPr>
          </a:p>
        </p:txBody>
      </p:sp>
    </p:spTree>
    <p:extLst>
      <p:ext uri="{BB962C8B-B14F-4D97-AF65-F5344CB8AC3E}">
        <p14:creationId xmlns:p14="http://schemas.microsoft.com/office/powerpoint/2010/main" val="8887438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1316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3" name="Text Placeholder 7"/>
          <p:cNvSpPr>
            <a:spLocks noGrp="1"/>
          </p:cNvSpPr>
          <p:nvPr>
            <p:ph type="body" sz="quarter" idx="11" hasCustomPrompt="1"/>
          </p:nvPr>
        </p:nvSpPr>
        <p:spPr>
          <a:xfrm>
            <a:off x="269240" y="1108214"/>
            <a:ext cx="11495723" cy="387798"/>
          </a:xfrm>
        </p:spPr>
        <p:txBody>
          <a:bodyPr tIns="0" bIns="0" anchor="ctr">
            <a:spAutoFit/>
          </a:bodyPr>
          <a:lstStyle>
            <a:lvl1pPr marL="0" indent="0">
              <a:buNone/>
              <a:defRPr sz="2800"/>
            </a:lvl1pPr>
            <a:lvl2pPr>
              <a:defRPr sz="1765"/>
            </a:lvl2pPr>
            <a:lvl3pPr>
              <a:defRPr sz="1568"/>
            </a:lvl3pPr>
            <a:lvl4pPr>
              <a:defRPr sz="1372"/>
            </a:lvl4pPr>
            <a:lvl5pPr>
              <a:defRPr sz="1372"/>
            </a:lvl5pPr>
          </a:lstStyle>
          <a:p>
            <a:pPr lvl="0"/>
            <a:r>
              <a:rPr lang="en-US" dirty="0"/>
              <a:t>Subtitle</a:t>
            </a:r>
          </a:p>
        </p:txBody>
      </p:sp>
      <p:sp>
        <p:nvSpPr>
          <p:cNvPr id="4" name="Footer Placeholder 3"/>
          <p:cNvSpPr>
            <a:spLocks noGrp="1"/>
          </p:cNvSpPr>
          <p:nvPr>
            <p:ph type="ftr" sz="quarter" idx="12"/>
          </p:nvPr>
        </p:nvSpPr>
        <p:spPr/>
        <p:txBody>
          <a:bodyPr/>
          <a:lstStyle/>
          <a:p>
            <a:endParaRPr dirty="0">
              <a:solidFill>
                <a:srgbClr val="505050"/>
              </a:solidFill>
            </a:endParaRP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367"/>
            <a:fld id="{27258FFF-F925-446B-8502-81C933981705}" type="slidenum">
              <a:rPr smtClean="0">
                <a:solidFill>
                  <a:srgbClr val="505050"/>
                </a:solidFill>
              </a:rPr>
              <a:pPr defTabSz="914367"/>
              <a:t>‹Nr.›</a:t>
            </a:fld>
            <a:endParaRPr dirty="0">
              <a:solidFill>
                <a:srgbClr val="505050"/>
              </a:solidFill>
            </a:endParaRPr>
          </a:p>
        </p:txBody>
      </p:sp>
    </p:spTree>
    <p:extLst>
      <p:ext uri="{BB962C8B-B14F-4D97-AF65-F5344CB8AC3E}">
        <p14:creationId xmlns:p14="http://schemas.microsoft.com/office/powerpoint/2010/main" val="369203495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4" name="Title Placeholder 5"/>
          <p:cNvSpPr>
            <a:spLocks noGrp="1"/>
          </p:cNvSpPr>
          <p:nvPr>
            <p:ph type="title"/>
          </p:nvPr>
        </p:nvSpPr>
        <p:spPr bwMode="auto">
          <a:xfrm>
            <a:off x="583689" y="455089"/>
            <a:ext cx="11030463"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09" rIns="91418" bIns="45709"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1740784664"/>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4705">
                <a:solidFill>
                  <a:schemeClr val="tx2"/>
                </a:solidFill>
                <a:latin typeface="+mj-lt"/>
              </a:defRPr>
            </a:lvl1pPr>
          </a:lstStyle>
          <a:p>
            <a:r>
              <a:rPr lang="en-US" dirty="0"/>
              <a:t>Click to edit Master title style</a:t>
            </a:r>
          </a:p>
        </p:txBody>
      </p:sp>
      <p:sp>
        <p:nvSpPr>
          <p:cNvPr id="4" name="Slide Number Placeholder 2"/>
          <p:cNvSpPr>
            <a:spLocks noGrp="1"/>
          </p:cNvSpPr>
          <p:nvPr>
            <p:ph type="sldNum" sz="quarter" idx="11"/>
          </p:nvPr>
        </p:nvSpPr>
        <p:spPr>
          <a:xfrm>
            <a:off x="11367166" y="6561764"/>
            <a:ext cx="555596" cy="134483"/>
          </a:xfrm>
        </p:spPr>
        <p:txBody>
          <a:bodyPr/>
          <a:lstStyle/>
          <a:p>
            <a:fld id="{27258FFF-F925-446B-8502-81C933981705}" type="slidenum">
              <a:rPr>
                <a:solidFill>
                  <a:srgbClr val="505050"/>
                </a:solidFill>
              </a:rPr>
              <a:pPr/>
              <a:t>‹Nr.›</a:t>
            </a:fld>
            <a:endParaRPr dirty="0">
              <a:solidFill>
                <a:srgbClr val="505050"/>
              </a:solidFill>
            </a:endParaRPr>
          </a:p>
        </p:txBody>
      </p:sp>
    </p:spTree>
    <p:extLst>
      <p:ext uri="{BB962C8B-B14F-4D97-AF65-F5344CB8AC3E}">
        <p14:creationId xmlns:p14="http://schemas.microsoft.com/office/powerpoint/2010/main" val="3308610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event na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10" name="TextBox 9"/>
          <p:cNvSpPr txBox="1"/>
          <p:nvPr userDrawn="1"/>
        </p:nvSpPr>
        <p:spPr>
          <a:xfrm>
            <a:off x="277696" y="2325705"/>
            <a:ext cx="9031046"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Data Insights Summit</a:t>
            </a:r>
          </a:p>
        </p:txBody>
      </p:sp>
      <p:sp>
        <p:nvSpPr>
          <p:cNvPr id="11" name="TextBox 10"/>
          <p:cNvSpPr txBox="1"/>
          <p:nvPr userDrawn="1"/>
        </p:nvSpPr>
        <p:spPr>
          <a:xfrm>
            <a:off x="277696" y="3152723"/>
            <a:ext cx="5082832" cy="669927"/>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44805">
                      <a:srgbClr val="00F2CA"/>
                    </a:gs>
                    <a:gs pos="66000">
                      <a:srgbClr val="00F2CA"/>
                    </a:gs>
                  </a:gsLst>
                  <a:lin ang="5400000" scaled="0"/>
                </a:gradFill>
                <a:latin typeface="Segoe UI Semibold" panose="020B0702040204020203" pitchFamily="34" charset="0"/>
                <a:cs typeface="Segoe UI Semibold" panose="020B0702040204020203" pitchFamily="34" charset="0"/>
              </a:rPr>
              <a:t>June 12–13, 2017 | Seattle, WA</a:t>
            </a:r>
          </a:p>
        </p:txBody>
      </p:sp>
    </p:spTree>
    <p:extLst>
      <p:ext uri="{BB962C8B-B14F-4D97-AF65-F5344CB8AC3E}">
        <p14:creationId xmlns:p14="http://schemas.microsoft.com/office/powerpoint/2010/main" val="260703736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3" name="Text Placeholder 2"/>
          <p:cNvSpPr>
            <a:spLocks noGrp="1"/>
          </p:cNvSpPr>
          <p:nvPr>
            <p:ph type="body" sz="quarter" idx="13" hasCustomPrompt="1"/>
          </p:nvPr>
        </p:nvSpPr>
        <p:spPr>
          <a:xfrm>
            <a:off x="8427328" y="291068"/>
            <a:ext cx="3495434" cy="615609"/>
          </a:xfrm>
        </p:spPr>
        <p:txBody>
          <a:bodyPr lIns="182880" tIns="146304" rIns="182880" bIns="146304"/>
          <a:lstStyle>
            <a:lvl1pPr marL="0" indent="0" algn="r">
              <a:buNone/>
              <a:defRPr sz="2353">
                <a:latin typeface="+mn-lt"/>
              </a:defRPr>
            </a:lvl1pPr>
          </a:lstStyle>
          <a:p>
            <a:pPr lvl="0"/>
            <a:r>
              <a:rPr lang="en-US" dirty="0"/>
              <a:t>Session code</a:t>
            </a:r>
          </a:p>
        </p:txBody>
      </p:sp>
    </p:spTree>
    <p:extLst>
      <p:ext uri="{BB962C8B-B14F-4D97-AF65-F5344CB8AC3E}">
        <p14:creationId xmlns:p14="http://schemas.microsoft.com/office/powerpoint/2010/main" val="32870632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645849"/>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049414"/>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19751830"/>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60449699"/>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9692609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8759054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9111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2984206"/>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8063278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1699982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7727830"/>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113066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18276852"/>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546F23F-5347-4A18-B4A8-7C8FC4014EED}"/>
              </a:ext>
            </a:extLst>
          </p:cNvPr>
          <p:cNvGraphicFramePr>
            <a:graphicFrameLocks noChangeAspect="1"/>
          </p:cNvGraphicFramePr>
          <p:nvPr userDrawn="1">
            <p:custDataLst>
              <p:tags r:id="rId2"/>
            </p:custDataLst>
            <p:extLst>
              <p:ext uri="{D42A27DB-BD31-4B8C-83A1-F6EECF244321}">
                <p14:modId xmlns:p14="http://schemas.microsoft.com/office/powerpoint/2010/main" val="26782341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1" name="think-cell Slide" r:id="rId4" imgW="306" imgH="306" progId="TCLayout.ActiveDocument.1">
                  <p:embed/>
                </p:oleObj>
              </mc:Choice>
              <mc:Fallback>
                <p:oleObj name="think-cell Slide" r:id="rId4" imgW="306" imgH="306" progId="TCLayout.ActiveDocument.1">
                  <p:embed/>
                  <p:pic>
                    <p:nvPicPr>
                      <p:cNvPr id="2" name="Object 1" hidden="1">
                        <a:extLst>
                          <a:ext uri="{FF2B5EF4-FFF2-40B4-BE49-F238E27FC236}">
                            <a16:creationId xmlns:a16="http://schemas.microsoft.com/office/drawing/2014/main" id="{2546F23F-5347-4A18-B4A8-7C8FC4014EE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503123000"/>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4E8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3772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558054"/>
      </p:ext>
    </p:extLst>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55066921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42253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4838076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66583"/>
          </a:xfrm>
        </p:spPr>
        <p:txBody>
          <a:bodyPr>
            <a:spAutoFit/>
          </a:bodyPr>
          <a:lstStyle>
            <a:lvl1pPr>
              <a:defRPr sz="3529">
                <a:solidFill>
                  <a:srgbClr val="007233"/>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pic>
        <p:nvPicPr>
          <p:cNvPr id="7" name="Picture 6"/>
          <p:cNvPicPr>
            <a:picLocks noChangeAspect="1"/>
          </p:cNvPicPr>
          <p:nvPr userDrawn="1"/>
        </p:nvPicPr>
        <p:blipFill rotWithShape="1">
          <a:blip r:embed="rId2"/>
          <a:srcRect r="64735"/>
          <a:stretch/>
        </p:blipFill>
        <p:spPr>
          <a:xfrm>
            <a:off x="11101038" y="6193368"/>
            <a:ext cx="971127" cy="537931"/>
          </a:xfrm>
          <a:prstGeom prst="rect">
            <a:avLst/>
          </a:prstGeom>
        </p:spPr>
      </p:pic>
    </p:spTree>
    <p:extLst>
      <p:ext uri="{BB962C8B-B14F-4D97-AF65-F5344CB8AC3E}">
        <p14:creationId xmlns:p14="http://schemas.microsoft.com/office/powerpoint/2010/main" val="299104035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8736" y="209015"/>
            <a:ext cx="1336488" cy="717242"/>
          </a:xfrm>
          <a:prstGeom prst="rect">
            <a:avLst/>
          </a:prstGeom>
        </p:spPr>
      </p:pic>
    </p:spTree>
    <p:extLst>
      <p:ext uri="{BB962C8B-B14F-4D97-AF65-F5344CB8AC3E}">
        <p14:creationId xmlns:p14="http://schemas.microsoft.com/office/powerpoint/2010/main" val="3244958670"/>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087041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49781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1409" t="9265" r="10584" b="25170"/>
          <a:stretch/>
        </p:blipFill>
        <p:spPr>
          <a:xfrm>
            <a:off x="-29570" y="-7782"/>
            <a:ext cx="12251139" cy="6873565"/>
          </a:xfrm>
          <a:prstGeom prst="rect">
            <a:avLst/>
          </a:prstGeom>
        </p:spPr>
      </p:pic>
      <p:sp>
        <p:nvSpPr>
          <p:cNvPr id="4" name="Rectangle 3"/>
          <p:cNvSpPr/>
          <p:nvPr userDrawn="1"/>
        </p:nvSpPr>
        <p:spPr bwMode="auto">
          <a:xfrm>
            <a:off x="269302" y="2077813"/>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51632" y="470067"/>
            <a:ext cx="1423303" cy="305228"/>
          </a:xfrm>
          <a:prstGeom prst="rect">
            <a:avLst/>
          </a:prstGeom>
        </p:spPr>
      </p:pic>
    </p:spTree>
    <p:extLst>
      <p:ext uri="{BB962C8B-B14F-4D97-AF65-F5344CB8AC3E}">
        <p14:creationId xmlns:p14="http://schemas.microsoft.com/office/powerpoint/2010/main" val="171941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007457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2246581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393294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34423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5214838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452896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75859921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7593038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3052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40721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936288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78940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1919517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1331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60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61043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emf"/><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ags" Target="../tags/tag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vmlDrawing" Target="../drawings/vmlDrawing1.v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image" Target="../media/image13.emf"/><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image" Target="../media/image1.emf"/><Relationship Id="rId3" Type="http://schemas.openxmlformats.org/officeDocument/2006/relationships/slideLayout" Target="../slideLayouts/slideLayout65.xml"/><Relationship Id="rId21" Type="http://schemas.openxmlformats.org/officeDocument/2006/relationships/theme" Target="../theme/theme4.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image" Target="../media/image23.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oleObject" Target="../embeddings/oleObject8.bin"/><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tags" Target="../tags/tag9.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vmlDrawing" Target="../drawings/vmlDrawing8.v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image" Target="../media/image1.emf"/><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heme" Target="../theme/theme5.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3817303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14672164"/>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22" imgW="270" imgH="270" progId="TCLayout.ActiveDocument.1">
                  <p:embed/>
                </p:oleObj>
              </mc:Choice>
              <mc:Fallback>
                <p:oleObj name="think-cell Slide" r:id="rId22" imgW="270" imgH="270" progId="TCLayout.ActiveDocument.1">
                  <p:embed/>
                  <p:pic>
                    <p:nvPicPr>
                      <p:cNvPr id="6" name="Object 5" hidden="1"/>
                      <p:cNvPicPr/>
                      <p:nvPr/>
                    </p:nvPicPr>
                    <p:blipFill>
                      <a:blip r:embed="rId23"/>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49572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293680"/>
            <a:ext cx="11495722"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endParaRPr dirty="0">
              <a:solidFill>
                <a:srgbClr val="505050"/>
              </a:solidFill>
            </a:endParaRP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00" b="0" kern="1200" smtClean="0">
                <a:solidFill>
                  <a:schemeClr val="tx2"/>
                </a:solidFill>
                <a:latin typeface="+mn-lt"/>
                <a:ea typeface="+mn-ea"/>
                <a:cs typeface="+mn-cs"/>
              </a:defRPr>
            </a:lvl1pPr>
          </a:lstStyle>
          <a:p>
            <a:pPr defTabSz="914367"/>
            <a:fld id="{27258FFF-F925-446B-8502-81C933981705}" type="slidenum">
              <a:rPr lang="en-US" smtClean="0"/>
              <a:pPr defTabSz="914367"/>
              <a:t>‹Nr.›</a:t>
            </a:fld>
            <a:endParaRPr lang="en-US" dirty="0"/>
          </a:p>
        </p:txBody>
      </p:sp>
    </p:spTree>
    <p:extLst>
      <p:ext uri="{BB962C8B-B14F-4D97-AF65-F5344CB8AC3E}">
        <p14:creationId xmlns:p14="http://schemas.microsoft.com/office/powerpoint/2010/main" val="3994626159"/>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3" r:id="rId15"/>
    <p:sldLayoutId id="2147483914" r:id="rId16"/>
    <p:sldLayoutId id="2147483919" r:id="rId17"/>
    <p:sldLayoutId id="214748392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69">
          <p15:clr>
            <a:srgbClr val="F26B43"/>
          </p15:clr>
        </p15:guide>
        <p15:guide id="2" orient="horz" pos="4070">
          <p15:clr>
            <a:srgbClr val="F26B43"/>
          </p15:clr>
        </p15:guide>
        <p15:guide id="3" orient="horz" pos="936">
          <p15:clr>
            <a:srgbClr val="F26B43"/>
          </p15:clr>
        </p15:guide>
        <p15:guide id="4" orient="horz" pos="861">
          <p15:clr>
            <a:srgbClr val="F26B43"/>
          </p15:clr>
        </p15:guide>
        <p15:guide id="5" pos="7411">
          <p15:clr>
            <a:srgbClr val="F26B43"/>
          </p15:clr>
        </p15:guide>
        <p15:guide id="6" orient="horz" pos="1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9502536-987F-47FD-A874-DCF04C13859B}"/>
              </a:ext>
            </a:extLst>
          </p:cNvPr>
          <p:cNvGraphicFramePr>
            <a:graphicFrameLocks noChangeAspect="1"/>
          </p:cNvGraphicFramePr>
          <p:nvPr userDrawn="1">
            <p:custDataLst>
              <p:tags r:id="rId23"/>
            </p:custDataLst>
            <p:extLst>
              <p:ext uri="{D42A27DB-BD31-4B8C-83A1-F6EECF244321}">
                <p14:modId xmlns:p14="http://schemas.microsoft.com/office/powerpoint/2010/main" val="30924014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7" name="think-cell Slide" r:id="rId24" imgW="306" imgH="306" progId="TCLayout.ActiveDocument.1">
                  <p:embed/>
                </p:oleObj>
              </mc:Choice>
              <mc:Fallback>
                <p:oleObj name="think-cell Slide" r:id="rId24" imgW="306" imgH="306" progId="TCLayout.ActiveDocument.1">
                  <p:embed/>
                  <p:pic>
                    <p:nvPicPr>
                      <p:cNvPr id="3" name="Object 2" hidden="1">
                        <a:extLst>
                          <a:ext uri="{FF2B5EF4-FFF2-40B4-BE49-F238E27FC236}">
                            <a16:creationId xmlns:a16="http://schemas.microsoft.com/office/drawing/2014/main" id="{09502536-987F-47FD-A874-DCF04C13859B}"/>
                          </a:ext>
                        </a:extLst>
                      </p:cNvPr>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71696411"/>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34505715"/>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 id="2147483964" r:id="rId22"/>
    <p:sldLayoutId id="2147483965" r:id="rId23"/>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75.xml"/><Relationship Id="rId7" Type="http://schemas.openxmlformats.org/officeDocument/2006/relationships/image" Target="../media/image33.pn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23.emf"/><Relationship Id="rId5" Type="http://schemas.openxmlformats.org/officeDocument/2006/relationships/oleObject" Target="../embeddings/oleObject15.bin"/><Relationship Id="rId10" Type="http://schemas.openxmlformats.org/officeDocument/2006/relationships/image" Target="../media/image91.png"/><Relationship Id="rId4" Type="http://schemas.openxmlformats.org/officeDocument/2006/relationships/notesSlide" Target="../notesSlides/notesSlide10.xml"/><Relationship Id="rId9"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75.xml"/><Relationship Id="rId7" Type="http://schemas.openxmlformats.org/officeDocument/2006/relationships/hyperlink" Target="https://microsoft.sharepoint.com/:w:/r/sites/Infopedia_G01KC/_layouts/15/WopiFrame.aspx?sourcedoc=%7b7032b39e-3d36-4b65-b073-e6b8c3768254%7d&amp;action=default&amp;DefaultItemOpen=1" TargetMode="External"/><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23.emf"/><Relationship Id="rId5" Type="http://schemas.openxmlformats.org/officeDocument/2006/relationships/oleObject" Target="../embeddings/oleObject16.bin"/><Relationship Id="rId4" Type="http://schemas.openxmlformats.org/officeDocument/2006/relationships/notesSlide" Target="../notesSlides/notesSlide13.xml"/><Relationship Id="rId9"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tags" Target="../tags/tag19.xml"/><Relationship Id="rId7" Type="http://schemas.openxmlformats.org/officeDocument/2006/relationships/image" Target="../media/image23.emf"/><Relationship Id="rId12" Type="http://schemas.openxmlformats.org/officeDocument/2006/relationships/image" Target="../media/image97.png"/><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oleObject" Target="../embeddings/oleObject17.bin"/><Relationship Id="rId11" Type="http://schemas.openxmlformats.org/officeDocument/2006/relationships/image" Target="../media/image96.png"/><Relationship Id="rId5" Type="http://schemas.openxmlformats.org/officeDocument/2006/relationships/notesSlide" Target="../notesSlides/notesSlide14.xml"/><Relationship Id="rId10" Type="http://schemas.openxmlformats.org/officeDocument/2006/relationships/image" Target="../media/image95.png"/><Relationship Id="rId4" Type="http://schemas.openxmlformats.org/officeDocument/2006/relationships/slideLayout" Target="../slideLayouts/slideLayout9.xml"/><Relationship Id="rId9" Type="http://schemas.openxmlformats.org/officeDocument/2006/relationships/image" Target="../media/image94.png"/><Relationship Id="rId14" Type="http://schemas.openxmlformats.org/officeDocument/2006/relationships/image" Target="../media/image99.png"/></Relationships>
</file>

<file path=ppt/slides/_rels/slide15.xml.rels><?xml version="1.0" encoding="UTF-8" standalone="yes"?>
<Relationships xmlns="http://schemas.openxmlformats.org/package/2006/relationships"><Relationship Id="rId3" Type="http://schemas.openxmlformats.org/officeDocument/2006/relationships/hyperlink" Target="https://powerbi.microsoft.com/en-us/documentation/powerbi-desktop-shape-and-combine-data/"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23.emf"/><Relationship Id="rId2" Type="http://schemas.openxmlformats.org/officeDocument/2006/relationships/tags" Target="../tags/tag20.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17.xml"/><Relationship Id="rId4"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01.jpe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slideLayout" Target="../slideLayouts/slideLayout75.xml"/><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tags" Target="../tags/tag11.xml"/><Relationship Id="rId16" Type="http://schemas.openxmlformats.org/officeDocument/2006/relationships/image" Target="../media/image42.png"/><Relationship Id="rId1" Type="http://schemas.openxmlformats.org/officeDocument/2006/relationships/vmlDrawing" Target="../drawings/vmlDrawing10.vml"/><Relationship Id="rId6" Type="http://schemas.openxmlformats.org/officeDocument/2006/relationships/image" Target="../media/image23.emf"/><Relationship Id="rId11" Type="http://schemas.openxmlformats.org/officeDocument/2006/relationships/image" Target="../media/image37.svg"/><Relationship Id="rId5" Type="http://schemas.openxmlformats.org/officeDocument/2006/relationships/oleObject" Target="../embeddings/oleObject10.bin"/><Relationship Id="rId15" Type="http://schemas.openxmlformats.org/officeDocument/2006/relationships/image" Target="../media/image41.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notesSlide" Target="../notesSlides/notesSlide4.xml"/><Relationship Id="rId9" Type="http://schemas.openxmlformats.org/officeDocument/2006/relationships/image" Target="../media/image35.png"/><Relationship Id="rId14"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33.png"/><Relationship Id="rId21" Type="http://schemas.openxmlformats.org/officeDocument/2006/relationships/image" Target="../media/image63.sv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svg"/><Relationship Id="rId2" Type="http://schemas.openxmlformats.org/officeDocument/2006/relationships/notesSlide" Target="../notesSlides/notesSlide5.xm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svg"/><Relationship Id="rId1" Type="http://schemas.openxmlformats.org/officeDocument/2006/relationships/slideLayout" Target="../slideLayouts/slideLayout75.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jpeg"/><Relationship Id="rId15" Type="http://schemas.openxmlformats.org/officeDocument/2006/relationships/image" Target="../media/image57.png"/><Relationship Id="rId23" Type="http://schemas.openxmlformats.org/officeDocument/2006/relationships/image" Target="../media/image65.svg"/><Relationship Id="rId28" Type="http://schemas.openxmlformats.org/officeDocument/2006/relationships/image" Target="../media/image70.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svg"/></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slideLayout" Target="../slideLayouts/slideLayout75.xml"/><Relationship Id="rId7" Type="http://schemas.openxmlformats.org/officeDocument/2006/relationships/image" Target="../media/image33.png"/><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tags" Target="../tags/tag12.xml"/><Relationship Id="rId16" Type="http://schemas.openxmlformats.org/officeDocument/2006/relationships/image" Target="../media/image69.svg"/><Relationship Id="rId1" Type="http://schemas.openxmlformats.org/officeDocument/2006/relationships/vmlDrawing" Target="../drawings/vmlDrawing11.vml"/><Relationship Id="rId6" Type="http://schemas.openxmlformats.org/officeDocument/2006/relationships/image" Target="../media/image23.emf"/><Relationship Id="rId11" Type="http://schemas.openxmlformats.org/officeDocument/2006/relationships/image" Target="../media/image64.png"/><Relationship Id="rId5" Type="http://schemas.openxmlformats.org/officeDocument/2006/relationships/oleObject" Target="../embeddings/oleObject11.bin"/><Relationship Id="rId15" Type="http://schemas.openxmlformats.org/officeDocument/2006/relationships/image" Target="../media/image68.png"/><Relationship Id="rId10" Type="http://schemas.openxmlformats.org/officeDocument/2006/relationships/image" Target="../media/image63.svg"/><Relationship Id="rId4" Type="http://schemas.openxmlformats.org/officeDocument/2006/relationships/notesSlide" Target="../notesSlides/notesSlide6.xml"/><Relationship Id="rId9" Type="http://schemas.openxmlformats.org/officeDocument/2006/relationships/image" Target="../media/image62.png"/><Relationship Id="rId14" Type="http://schemas.openxmlformats.org/officeDocument/2006/relationships/image" Target="../media/image67.svg"/></Relationships>
</file>

<file path=ppt/slides/_rels/slide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slideLayout" Target="../slideLayouts/slideLayout75.xml"/><Relationship Id="rId7" Type="http://schemas.openxmlformats.org/officeDocument/2006/relationships/image" Target="../media/image33.png"/><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tags" Target="../tags/tag13.xml"/><Relationship Id="rId16" Type="http://schemas.openxmlformats.org/officeDocument/2006/relationships/image" Target="../media/image69.svg"/><Relationship Id="rId1" Type="http://schemas.openxmlformats.org/officeDocument/2006/relationships/vmlDrawing" Target="../drawings/vmlDrawing12.vml"/><Relationship Id="rId6" Type="http://schemas.openxmlformats.org/officeDocument/2006/relationships/image" Target="../media/image23.emf"/><Relationship Id="rId11" Type="http://schemas.openxmlformats.org/officeDocument/2006/relationships/image" Target="../media/image64.png"/><Relationship Id="rId5" Type="http://schemas.openxmlformats.org/officeDocument/2006/relationships/oleObject" Target="../embeddings/oleObject12.bin"/><Relationship Id="rId15" Type="http://schemas.openxmlformats.org/officeDocument/2006/relationships/image" Target="../media/image68.png"/><Relationship Id="rId10" Type="http://schemas.openxmlformats.org/officeDocument/2006/relationships/image" Target="../media/image63.svg"/><Relationship Id="rId4" Type="http://schemas.openxmlformats.org/officeDocument/2006/relationships/notesSlide" Target="../notesSlides/notesSlide7.xml"/><Relationship Id="rId9" Type="http://schemas.openxmlformats.org/officeDocument/2006/relationships/image" Target="../media/image62.png"/><Relationship Id="rId14" Type="http://schemas.openxmlformats.org/officeDocument/2006/relationships/image" Target="../media/image67.svg"/></Relationships>
</file>

<file path=ppt/slides/_rels/slide8.xml.rels><?xml version="1.0" encoding="UTF-8" standalone="yes"?>
<Relationships xmlns="http://schemas.openxmlformats.org/package/2006/relationships"><Relationship Id="rId8" Type="http://schemas.openxmlformats.org/officeDocument/2006/relationships/image" Target="../media/image74.jpe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slideLayout" Target="../slideLayouts/slideLayout75.xml"/><Relationship Id="rId7" Type="http://schemas.openxmlformats.org/officeDocument/2006/relationships/image" Target="../media/image33.png"/><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tags" Target="../tags/tag14.xml"/><Relationship Id="rId16" Type="http://schemas.openxmlformats.org/officeDocument/2006/relationships/image" Target="../media/image69.svg"/><Relationship Id="rId1" Type="http://schemas.openxmlformats.org/officeDocument/2006/relationships/vmlDrawing" Target="../drawings/vmlDrawing13.vml"/><Relationship Id="rId6" Type="http://schemas.openxmlformats.org/officeDocument/2006/relationships/image" Target="../media/image23.emf"/><Relationship Id="rId11" Type="http://schemas.openxmlformats.org/officeDocument/2006/relationships/image" Target="../media/image64.png"/><Relationship Id="rId5" Type="http://schemas.openxmlformats.org/officeDocument/2006/relationships/oleObject" Target="../embeddings/oleObject13.bin"/><Relationship Id="rId15" Type="http://schemas.openxmlformats.org/officeDocument/2006/relationships/image" Target="../media/image68.png"/><Relationship Id="rId10" Type="http://schemas.openxmlformats.org/officeDocument/2006/relationships/image" Target="../media/image63.svg"/><Relationship Id="rId4" Type="http://schemas.openxmlformats.org/officeDocument/2006/relationships/notesSlide" Target="../notesSlides/notesSlide8.xml"/><Relationship Id="rId9" Type="http://schemas.openxmlformats.org/officeDocument/2006/relationships/image" Target="../media/image62.png"/><Relationship Id="rId14" Type="http://schemas.openxmlformats.org/officeDocument/2006/relationships/image" Target="../media/image67.sv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18" Type="http://schemas.openxmlformats.org/officeDocument/2006/relationships/image" Target="../media/image85.png"/><Relationship Id="rId3" Type="http://schemas.openxmlformats.org/officeDocument/2006/relationships/slideLayout" Target="../slideLayouts/slideLayout75.xml"/><Relationship Id="rId21" Type="http://schemas.openxmlformats.org/officeDocument/2006/relationships/image" Target="../media/image88.png"/><Relationship Id="rId7" Type="http://schemas.openxmlformats.org/officeDocument/2006/relationships/image" Target="../media/image33.pn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tags" Target="../tags/tag15.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vmlDrawing" Target="../drawings/vmlDrawing14.vml"/><Relationship Id="rId6" Type="http://schemas.openxmlformats.org/officeDocument/2006/relationships/image" Target="../media/image23.emf"/><Relationship Id="rId11" Type="http://schemas.openxmlformats.org/officeDocument/2006/relationships/image" Target="../media/image78.svg"/><Relationship Id="rId5" Type="http://schemas.openxmlformats.org/officeDocument/2006/relationships/oleObject" Target="../embeddings/oleObject14.bin"/><Relationship Id="rId15" Type="http://schemas.openxmlformats.org/officeDocument/2006/relationships/image" Target="../media/image82.sv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notesSlide" Target="../notesSlides/notesSlide9.xml"/><Relationship Id="rId9" Type="http://schemas.openxmlformats.org/officeDocument/2006/relationships/image" Target="../media/image76.sv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rIns="0"/>
          <a:lstStyle/>
          <a:p>
            <a:r>
              <a:rPr lang="en-US" dirty="0"/>
              <a:t>Presentation Guidance – DO NOT PRESENT</a:t>
            </a:r>
          </a:p>
        </p:txBody>
      </p:sp>
      <p:sp>
        <p:nvSpPr>
          <p:cNvPr id="3" name="Text Placeholder 2"/>
          <p:cNvSpPr>
            <a:spLocks noGrp="1"/>
          </p:cNvSpPr>
          <p:nvPr>
            <p:ph type="body" sz="quarter" idx="11"/>
          </p:nvPr>
        </p:nvSpPr>
        <p:spPr/>
        <p:txBody>
          <a:bodyPr/>
          <a:lstStyle/>
          <a:p>
            <a:r>
              <a:rPr lang="en-US" sz="3600" dirty="0"/>
              <a:t>Presentation Guidance</a:t>
            </a:r>
          </a:p>
        </p:txBody>
      </p:sp>
      <p:graphicFrame>
        <p:nvGraphicFramePr>
          <p:cNvPr id="28" name="Table 27"/>
          <p:cNvGraphicFramePr>
            <a:graphicFrameLocks noGrp="1"/>
          </p:cNvGraphicFramePr>
          <p:nvPr>
            <p:extLst>
              <p:ext uri="{D42A27DB-BD31-4B8C-83A1-F6EECF244321}">
                <p14:modId xmlns:p14="http://schemas.microsoft.com/office/powerpoint/2010/main" val="3674649668"/>
              </p:ext>
            </p:extLst>
          </p:nvPr>
        </p:nvGraphicFramePr>
        <p:xfrm>
          <a:off x="427038" y="855497"/>
          <a:ext cx="11337925" cy="5159125"/>
        </p:xfrm>
        <a:graphic>
          <a:graphicData uri="http://schemas.openxmlformats.org/drawingml/2006/table">
            <a:tbl>
              <a:tblPr firstRow="1" bandRow="1"/>
              <a:tblGrid>
                <a:gridCol w="1858962">
                  <a:extLst>
                    <a:ext uri="{9D8B030D-6E8A-4147-A177-3AD203B41FA5}">
                      <a16:colId xmlns:a16="http://schemas.microsoft.com/office/drawing/2014/main" val="20000"/>
                    </a:ext>
                  </a:extLst>
                </a:gridCol>
                <a:gridCol w="9478963">
                  <a:extLst>
                    <a:ext uri="{9D8B030D-6E8A-4147-A177-3AD203B41FA5}">
                      <a16:colId xmlns:a16="http://schemas.microsoft.com/office/drawing/2014/main" val="20001"/>
                    </a:ext>
                  </a:extLst>
                </a:gridCol>
              </a:tblGrid>
              <a:tr h="417491">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r>
                        <a:rPr lang="en-US" sz="1400" dirty="0">
                          <a:solidFill>
                            <a:schemeClr val="bg1"/>
                          </a:solidFill>
                        </a:rPr>
                        <a:t>Title</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l" defTabSz="1088105" rtl="0" eaLnBrk="1" fontAlgn="auto" latinLnBrk="0" hangingPunct="1">
                        <a:lnSpc>
                          <a:spcPct val="100000"/>
                        </a:lnSpc>
                        <a:spcBef>
                          <a:spcPts val="0"/>
                        </a:spcBef>
                        <a:spcAft>
                          <a:spcPts val="0"/>
                        </a:spcAft>
                        <a:buClrTx/>
                        <a:buSzTx/>
                        <a:buFontTx/>
                        <a:buNone/>
                        <a:tabLst/>
                        <a:defRPr/>
                      </a:pPr>
                      <a:r>
                        <a:rPr lang="en-IN" sz="1400" dirty="0">
                          <a:solidFill>
                            <a:schemeClr val="bg1"/>
                          </a:solidFill>
                        </a:rPr>
                        <a:t>Power BI Desktop Overview</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2377">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r>
                        <a:rPr lang="en-US" sz="1400" dirty="0">
                          <a:solidFill>
                            <a:schemeClr val="bg1"/>
                          </a:solidFill>
                        </a:rPr>
                        <a:t>Purpose </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bg1"/>
                          </a:solidFill>
                        </a:rPr>
                        <a:t>Introduce core capabilities of Power BI Desktop for report authoring</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8588">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r>
                        <a:rPr lang="en-US" sz="1400" dirty="0">
                          <a:solidFill>
                            <a:schemeClr val="bg1"/>
                          </a:solidFill>
                        </a:rPr>
                        <a:t>Audience</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ea typeface="+mn-ea"/>
                          <a:cs typeface="+mn-cs"/>
                        </a:rPr>
                        <a:t>Customers – Business Analyst and Director of BI/Finance/Analytics</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0993">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r>
                        <a:rPr lang="en-US" sz="1400" dirty="0">
                          <a:solidFill>
                            <a:schemeClr val="bg1"/>
                          </a:solidFill>
                        </a:rPr>
                        <a:t>Content Level</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bg1"/>
                          </a:solidFill>
                        </a:rPr>
                        <a:t>Level 200</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1146">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r>
                        <a:rPr lang="en-US" sz="1400" dirty="0">
                          <a:solidFill>
                            <a:schemeClr val="bg1"/>
                          </a:solidFill>
                        </a:rPr>
                        <a:t>Deck Owner</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bg1"/>
                          </a:solidFill>
                        </a:rPr>
                        <a:t>Miguel Martinez (alias: miguem)</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4013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r>
                        <a:rPr lang="en-US" sz="1400" dirty="0">
                          <a:solidFill>
                            <a:schemeClr val="bg1"/>
                          </a:solidFill>
                        </a:rPr>
                        <a:t>Usage Guidance</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bg1"/>
                          </a:solidFill>
                        </a:rPr>
                        <a:t>Use this deck,</a:t>
                      </a:r>
                      <a:r>
                        <a:rPr lang="en-US" sz="1400" baseline="0" dirty="0">
                          <a:solidFill>
                            <a:schemeClr val="bg1"/>
                          </a:solidFill>
                        </a:rPr>
                        <a:t> along with the Power BI Desktop demos at aka.ms/bi</a:t>
                      </a:r>
                    </a:p>
                    <a:p>
                      <a:pPr marL="0" marR="0" indent="0" algn="l" defTabSz="1088105" rtl="0" eaLnBrk="1" fontAlgn="auto" latinLnBrk="0" hangingPunct="1">
                        <a:lnSpc>
                          <a:spcPct val="100000"/>
                        </a:lnSpc>
                        <a:spcBef>
                          <a:spcPts val="0"/>
                        </a:spcBef>
                        <a:spcAft>
                          <a:spcPts val="0"/>
                        </a:spcAft>
                        <a:buClrTx/>
                        <a:buSzTx/>
                        <a:buFontTx/>
                        <a:buNone/>
                        <a:tabLst/>
                        <a:defRPr/>
                      </a:pPr>
                      <a:endParaRPr lang="en-US" sz="1400" baseline="0" dirty="0">
                        <a:solidFill>
                          <a:schemeClr val="bg1"/>
                        </a:solidFill>
                      </a:endParaRPr>
                    </a:p>
                    <a:p>
                      <a:pPr marL="0" marR="0" indent="0" algn="l" defTabSz="1088105" rtl="0" eaLnBrk="1" fontAlgn="auto" latinLnBrk="0" hangingPunct="1">
                        <a:lnSpc>
                          <a:spcPct val="100000"/>
                        </a:lnSpc>
                        <a:spcBef>
                          <a:spcPts val="0"/>
                        </a:spcBef>
                        <a:spcAft>
                          <a:spcPts val="0"/>
                        </a:spcAft>
                        <a:buClrTx/>
                        <a:buSzTx/>
                        <a:buFontTx/>
                        <a:buNone/>
                        <a:tabLst/>
                        <a:defRPr/>
                      </a:pPr>
                      <a:r>
                        <a:rPr lang="en-US" sz="1400" baseline="0" dirty="0">
                          <a:solidFill>
                            <a:schemeClr val="bg1"/>
                          </a:solidFill>
                        </a:rPr>
                        <a:t>This deck is meant to be a double click for business analyst that lead teams that work on analytics. Ideally, it is delivered after the Power BI overview deck but can be presented in isolation depending on the audience.</a:t>
                      </a:r>
                    </a:p>
                    <a:p>
                      <a:pPr marL="0" marR="0" indent="0" algn="l" defTabSz="1088105" rtl="0" eaLnBrk="1" fontAlgn="auto" latinLnBrk="0" hangingPunct="1">
                        <a:lnSpc>
                          <a:spcPct val="100000"/>
                        </a:lnSpc>
                        <a:spcBef>
                          <a:spcPts val="0"/>
                        </a:spcBef>
                        <a:spcAft>
                          <a:spcPts val="0"/>
                        </a:spcAft>
                        <a:buClrTx/>
                        <a:buSzTx/>
                        <a:buFontTx/>
                        <a:buNone/>
                        <a:tabLst/>
                        <a:defRPr/>
                      </a:pPr>
                      <a:endParaRPr lang="en-US" sz="1400" baseline="0" dirty="0">
                        <a:solidFill>
                          <a:schemeClr val="bg1"/>
                        </a:solidFill>
                      </a:endParaRPr>
                    </a:p>
                    <a:p>
                      <a:pPr marL="0" marR="0" indent="0" algn="l" defTabSz="1088105" rtl="0" eaLnBrk="1" fontAlgn="auto" latinLnBrk="0" hangingPunct="1">
                        <a:lnSpc>
                          <a:spcPct val="100000"/>
                        </a:lnSpc>
                        <a:spcBef>
                          <a:spcPts val="0"/>
                        </a:spcBef>
                        <a:spcAft>
                          <a:spcPts val="0"/>
                        </a:spcAft>
                        <a:buClrTx/>
                        <a:buSzTx/>
                        <a:buFontTx/>
                        <a:buNone/>
                        <a:tabLst/>
                        <a:defRPr/>
                      </a:pPr>
                      <a:r>
                        <a:rPr lang="en-US" sz="1400" baseline="0" dirty="0">
                          <a:solidFill>
                            <a:schemeClr val="bg1"/>
                          </a:solidFill>
                        </a:rPr>
                        <a:t>Each section of the data analytics journey has a summary of the most important features. The appendix has a demo recommendation and double clicks on some features such as DAX modeling, accessible advanced analytics and built-in intelligence if customer wants to learn more about a specific subject.</a:t>
                      </a:r>
                    </a:p>
                    <a:p>
                      <a:pPr marL="0" marR="0" indent="0" algn="l" defTabSz="1088105" rtl="0" eaLnBrk="1" fontAlgn="auto" latinLnBrk="0" hangingPunct="1">
                        <a:lnSpc>
                          <a:spcPct val="100000"/>
                        </a:lnSpc>
                        <a:spcBef>
                          <a:spcPts val="0"/>
                        </a:spcBef>
                        <a:spcAft>
                          <a:spcPts val="0"/>
                        </a:spcAft>
                        <a:buClrTx/>
                        <a:buSzTx/>
                        <a:buFontTx/>
                        <a:buNone/>
                        <a:tabLst/>
                        <a:defRPr/>
                      </a:pPr>
                      <a:endParaRPr lang="en-US" sz="1400" baseline="0" dirty="0">
                        <a:solidFill>
                          <a:schemeClr val="bg1"/>
                        </a:solidFill>
                      </a:endParaRPr>
                    </a:p>
                    <a:p>
                      <a:pPr marL="0" marR="0" indent="0" algn="l" defTabSz="1088105" rtl="0" eaLnBrk="1" fontAlgn="auto" latinLnBrk="0" hangingPunct="1">
                        <a:lnSpc>
                          <a:spcPct val="100000"/>
                        </a:lnSpc>
                        <a:spcBef>
                          <a:spcPts val="0"/>
                        </a:spcBef>
                        <a:spcAft>
                          <a:spcPts val="0"/>
                        </a:spcAft>
                        <a:buClrTx/>
                        <a:buSzTx/>
                        <a:buFontTx/>
                        <a:buNone/>
                        <a:tabLst/>
                        <a:defRPr/>
                      </a:pPr>
                      <a:r>
                        <a:rPr lang="en-US" sz="1400" baseline="0" dirty="0">
                          <a:solidFill>
                            <a:schemeClr val="bg1"/>
                          </a:solidFill>
                        </a:rPr>
                        <a:t>Other useful assets to have for this conversation are the departmental customer decks and demos (Finance, Marketing, Operations, HR and IT), and our Tableau compete content. All assets can be found at aka.ms/bi.</a:t>
                      </a:r>
                      <a:endParaRPr lang="en-US" sz="1400" dirty="0">
                        <a:solidFill>
                          <a:schemeClr val="bg1"/>
                        </a:solidFill>
                      </a:endParaRP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40130">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r>
                        <a:rPr lang="en-US" sz="1400" dirty="0">
                          <a:solidFill>
                            <a:schemeClr val="bg1"/>
                          </a:solidFill>
                        </a:rPr>
                        <a:t>Version</a:t>
                      </a: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bg1"/>
                          </a:solidFill>
                        </a:rPr>
                        <a:t>Last</a:t>
                      </a:r>
                      <a:r>
                        <a:rPr lang="en-US" sz="1400" baseline="0" dirty="0">
                          <a:solidFill>
                            <a:schemeClr val="bg1"/>
                          </a:solidFill>
                        </a:rPr>
                        <a:t> updated: January 2018</a:t>
                      </a:r>
                      <a:endParaRPr lang="en-US" sz="1400" dirty="0">
                        <a:solidFill>
                          <a:schemeClr val="bg1"/>
                        </a:solidFill>
                      </a:endParaRPr>
                    </a:p>
                  </a:txBody>
                  <a:tcPr>
                    <a:lnL w="12700" cmpd="sng">
                      <a:solidFill>
                        <a:srgbClr val="505050"/>
                      </a:solidFill>
                    </a:lnL>
                    <a:lnR w="12700" cmpd="sng">
                      <a:solidFill>
                        <a:srgbClr val="505050"/>
                      </a:solidFill>
                    </a:lnR>
                    <a:lnT w="12700" cmpd="sng">
                      <a:solidFill>
                        <a:srgbClr val="505050"/>
                      </a:solidFill>
                    </a:lnT>
                    <a:lnB w="12700" cmpd="sng">
                      <a:solidFill>
                        <a:srgbClr val="505050"/>
                      </a:solid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8425806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4E07786-E8D8-4ACD-BD26-200AE5002E57}"/>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5"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74E07786-E8D8-4ACD-BD26-200AE5002E5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7" name="Rectangle 26">
            <a:extLst>
              <a:ext uri="{FF2B5EF4-FFF2-40B4-BE49-F238E27FC236}">
                <a16:creationId xmlns:a16="http://schemas.microsoft.com/office/drawing/2014/main" id="{C2FE2A48-1174-447C-911D-8047640C45D2}"/>
              </a:ext>
            </a:extLst>
          </p:cNvPr>
          <p:cNvSpPr/>
          <p:nvPr/>
        </p:nvSpPr>
        <p:spPr>
          <a:xfrm>
            <a:off x="622465" y="1810672"/>
            <a:ext cx="6014159" cy="3083921"/>
          </a:xfrm>
          <a:prstGeom prst="rect">
            <a:avLst/>
          </a:prstGeom>
        </p:spPr>
        <p:txBody>
          <a:bodyPr wrap="square">
            <a:spAutoFit/>
          </a:bodyPr>
          <a:lstStyle/>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Benefit from continuous updates and community-driven innovation</a:t>
            </a:r>
          </a:p>
          <a:p>
            <a:pPr defTabSz="932597">
              <a:lnSpc>
                <a:spcPct val="90000"/>
              </a:lnSpc>
              <a:defRPr/>
            </a:pPr>
            <a:endParaRPr lang="en-US" sz="2400" dirty="0">
              <a:gradFill>
                <a:gsLst>
                  <a:gs pos="5439">
                    <a:srgbClr val="353535"/>
                  </a:gs>
                  <a:gs pos="100000">
                    <a:srgbClr val="353535"/>
                  </a:gs>
                </a:gsLst>
                <a:lin ang="5400000" scaled="0"/>
              </a:gradFill>
              <a:cs typeface="Segoe UI" panose="020B0502040204020203" pitchFamily="34" charset="0"/>
            </a:endParaRPr>
          </a:p>
          <a:p>
            <a:pPr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Streamlined for no-code advanced analytics</a:t>
            </a:r>
          </a:p>
          <a:p>
            <a:pPr defTabSz="932597">
              <a:lnSpc>
                <a:spcPct val="90000"/>
              </a:lnSpc>
              <a:defRPr/>
            </a:pPr>
            <a:endParaRPr lang="en-US" sz="2400" dirty="0">
              <a:gradFill>
                <a:gsLst>
                  <a:gs pos="5439">
                    <a:srgbClr val="353535"/>
                  </a:gs>
                  <a:gs pos="100000">
                    <a:srgbClr val="353535"/>
                  </a:gs>
                </a:gsLst>
                <a:lin ang="5400000" scaled="0"/>
              </a:gradFill>
              <a:cs typeface="Segoe UI" panose="020B0502040204020203" pitchFamily="34" charset="0"/>
            </a:endParaRPr>
          </a:p>
          <a:p>
            <a:pPr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Built-in intelligence to speed up your analysis</a:t>
            </a:r>
          </a:p>
          <a:p>
            <a:pPr defTabSz="932597">
              <a:lnSpc>
                <a:spcPct val="90000"/>
              </a:lnSpc>
              <a:defRPr/>
            </a:pPr>
            <a:endParaRPr lang="en-US" sz="2400" dirty="0">
              <a:gradFill>
                <a:gsLst>
                  <a:gs pos="5439">
                    <a:srgbClr val="353535"/>
                  </a:gs>
                  <a:gs pos="100000">
                    <a:srgbClr val="353535"/>
                  </a:gs>
                </a:gsLst>
                <a:lin ang="5400000" scaled="0"/>
              </a:gradFill>
              <a:cs typeface="Segoe UI" panose="020B0502040204020203" pitchFamily="34" charset="0"/>
            </a:endParaRPr>
          </a:p>
          <a:p>
            <a:pPr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Automatic updates from the Windows Store</a:t>
            </a:r>
          </a:p>
        </p:txBody>
      </p:sp>
      <p:sp>
        <p:nvSpPr>
          <p:cNvPr id="28" name="Title 2">
            <a:extLst>
              <a:ext uri="{FF2B5EF4-FFF2-40B4-BE49-F238E27FC236}">
                <a16:creationId xmlns:a16="http://schemas.microsoft.com/office/drawing/2014/main" id="{E38E80BA-0060-4E2E-ADCD-784176F1D058}"/>
              </a:ext>
            </a:extLst>
          </p:cNvPr>
          <p:cNvSpPr txBox="1">
            <a:spLocks/>
          </p:cNvSpPr>
          <p:nvPr/>
        </p:nvSpPr>
        <p:spPr>
          <a:xfrm>
            <a:off x="182880" y="182880"/>
            <a:ext cx="11704320" cy="121878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sz="4000" dirty="0">
                <a:gradFill>
                  <a:gsLst>
                    <a:gs pos="1250">
                      <a:srgbClr val="353535"/>
                    </a:gs>
                    <a:gs pos="100000">
                      <a:srgbClr val="353535"/>
                    </a:gs>
                  </a:gsLst>
                  <a:lin ang="5400000" scaled="0"/>
                </a:gradFill>
                <a:latin typeface="Segoe UI Light"/>
              </a:rPr>
              <a:t>It is easy to Get Started</a:t>
            </a:r>
            <a:br>
              <a:rPr kumimoji="0" lang="en-US" sz="4000" b="0" i="0" u="none" strike="noStrike" kern="1200" cap="none" spc="-100" normalizeH="0" baseline="0" noProof="0" dirty="0">
                <a:ln w="3175">
                  <a:noFill/>
                </a:ln>
                <a:solidFill>
                  <a:srgbClr val="FF0000"/>
                </a:solidFill>
                <a:effectLst/>
                <a:uLnTx/>
                <a:uFillTx/>
                <a:latin typeface="Segoe UI Light"/>
                <a:ea typeface="+mn-ea"/>
                <a:cs typeface="Segoe UI" pitchFamily="34" charset="0"/>
              </a:rPr>
            </a:br>
            <a:r>
              <a:rPr kumimoji="0" lang="en-US" sz="3200" b="0" i="0" u="none" strike="noStrike" kern="1200" cap="none" spc="-100" normalizeH="0" baseline="0" noProof="0" dirty="0">
                <a:ln w="3175">
                  <a:noFill/>
                </a:ln>
                <a:solidFill>
                  <a:srgbClr val="0070C0"/>
                </a:solidFill>
                <a:effectLst/>
                <a:uLnTx/>
                <a:uFillTx/>
                <a:latin typeface="Segoe UI Light"/>
                <a:ea typeface="+mn-ea"/>
                <a:cs typeface="Segoe UI" pitchFamily="34" charset="0"/>
              </a:rPr>
              <a:t>Download for free at PowerBI.com or the Windows Store</a:t>
            </a:r>
            <a:endParaRPr kumimoji="0" lang="en-US" sz="4000" b="0" i="0" u="none" strike="noStrike" kern="1200" cap="none" spc="-100" normalizeH="0" baseline="0" noProof="0" dirty="0">
              <a:ln w="3175">
                <a:noFill/>
              </a:ln>
              <a:solidFill>
                <a:srgbClr val="0070C0"/>
              </a:solidFill>
              <a:effectLst/>
              <a:uLnTx/>
              <a:uFillTx/>
              <a:latin typeface="Segoe UI Light"/>
              <a:ea typeface="+mn-ea"/>
              <a:cs typeface="Segoe UI" pitchFamily="34" charset="0"/>
            </a:endParaRPr>
          </a:p>
        </p:txBody>
      </p:sp>
      <p:pic>
        <p:nvPicPr>
          <p:cNvPr id="37" name="Picture 36" descr="A screenshot of a computer screen&#10;&#10;Description generated with very high confidence">
            <a:extLst>
              <a:ext uri="{FF2B5EF4-FFF2-40B4-BE49-F238E27FC236}">
                <a16:creationId xmlns:a16="http://schemas.microsoft.com/office/drawing/2014/main" id="{710FADBA-9BD9-41AF-8C3D-D910F328C5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320" y="1645920"/>
            <a:ext cx="7031501" cy="4546355"/>
          </a:xfrm>
          <a:prstGeom prst="rect">
            <a:avLst/>
          </a:prstGeom>
        </p:spPr>
      </p:pic>
      <p:pic>
        <p:nvPicPr>
          <p:cNvPr id="40" name="Picture 39">
            <a:extLst>
              <a:ext uri="{FF2B5EF4-FFF2-40B4-BE49-F238E27FC236}">
                <a16:creationId xmlns:a16="http://schemas.microsoft.com/office/drawing/2014/main" id="{75BE838F-D097-4D44-A089-CA2D43683203}"/>
              </a:ext>
            </a:extLst>
          </p:cNvPr>
          <p:cNvPicPr>
            <a:picLocks noChangeAspect="1"/>
          </p:cNvPicPr>
          <p:nvPr/>
        </p:nvPicPr>
        <p:blipFill>
          <a:blip r:embed="rId8"/>
          <a:stretch>
            <a:fillRect/>
          </a:stretch>
        </p:blipFill>
        <p:spPr>
          <a:xfrm>
            <a:off x="8067566" y="2276445"/>
            <a:ext cx="5225476" cy="3202174"/>
          </a:xfrm>
          <a:prstGeom prst="rect">
            <a:avLst/>
          </a:prstGeom>
        </p:spPr>
      </p:pic>
      <p:pic>
        <p:nvPicPr>
          <p:cNvPr id="41" name="Picture 40">
            <a:extLst>
              <a:ext uri="{FF2B5EF4-FFF2-40B4-BE49-F238E27FC236}">
                <a16:creationId xmlns:a16="http://schemas.microsoft.com/office/drawing/2014/main" id="{87278B69-84D3-4E7C-BC24-D78B15255C26}"/>
              </a:ext>
            </a:extLst>
          </p:cNvPr>
          <p:cNvPicPr>
            <a:picLocks noChangeAspect="1"/>
          </p:cNvPicPr>
          <p:nvPr/>
        </p:nvPicPr>
        <p:blipFill rotWithShape="1">
          <a:blip r:embed="rId9"/>
          <a:srcRect t="1" b="-27"/>
          <a:stretch/>
        </p:blipFill>
        <p:spPr>
          <a:xfrm>
            <a:off x="8065008" y="2276856"/>
            <a:ext cx="5121342" cy="3200400"/>
          </a:xfrm>
          <a:prstGeom prst="rect">
            <a:avLst/>
          </a:prstGeom>
        </p:spPr>
      </p:pic>
      <p:pic>
        <p:nvPicPr>
          <p:cNvPr id="3" name="Picture 2">
            <a:extLst>
              <a:ext uri="{FF2B5EF4-FFF2-40B4-BE49-F238E27FC236}">
                <a16:creationId xmlns:a16="http://schemas.microsoft.com/office/drawing/2014/main" id="{7B80B7AD-5A70-4140-877B-6EAF4E720CF6}"/>
              </a:ext>
            </a:extLst>
          </p:cNvPr>
          <p:cNvPicPr>
            <a:picLocks noChangeAspect="1"/>
          </p:cNvPicPr>
          <p:nvPr/>
        </p:nvPicPr>
        <p:blipFill>
          <a:blip r:embed="rId10"/>
          <a:stretch>
            <a:fillRect/>
          </a:stretch>
        </p:blipFill>
        <p:spPr>
          <a:xfrm>
            <a:off x="8065008" y="2275493"/>
            <a:ext cx="5893532" cy="3200400"/>
          </a:xfrm>
          <a:prstGeom prst="rect">
            <a:avLst/>
          </a:prstGeom>
        </p:spPr>
      </p:pic>
    </p:spTree>
    <p:extLst>
      <p:ext uri="{BB962C8B-B14F-4D97-AF65-F5344CB8AC3E}">
        <p14:creationId xmlns:p14="http://schemas.microsoft.com/office/powerpoint/2010/main" val="21291544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9" name="Picture 1"/>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invGray">
          <a:xfrm>
            <a:off x="450572" y="3083553"/>
            <a:ext cx="3224181" cy="69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9677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owerbicdn.azureedge.net/cvt-01f358a7f8a9456b77d7ed28f2335458d0a173fd1c4cc442410e2ef86b9e4ab4/pictures/pages/desktop/hero_1600x600.jpg">
            <a:extLst>
              <a:ext uri="{FF2B5EF4-FFF2-40B4-BE49-F238E27FC236}">
                <a16:creationId xmlns:a16="http://schemas.microsoft.com/office/drawing/2014/main" id="{47BC5C6E-0865-47C9-BAC9-851AFE7CA6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84" r="1"/>
          <a:stretch/>
        </p:blipFill>
        <p:spPr bwMode="auto">
          <a:xfrm>
            <a:off x="0" y="-2673"/>
            <a:ext cx="12192000" cy="68633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38E6FF-6BF6-493F-AB09-6D268905BC26}"/>
              </a:ext>
            </a:extLst>
          </p:cNvPr>
          <p:cNvSpPr txBox="1"/>
          <p:nvPr/>
        </p:nvSpPr>
        <p:spPr>
          <a:xfrm>
            <a:off x="530470" y="554708"/>
            <a:ext cx="4643110" cy="1458861"/>
          </a:xfrm>
          <a:prstGeom prst="rect">
            <a:avLst/>
          </a:prstGeom>
          <a:solidFill>
            <a:schemeClr val="bg1">
              <a:alpha val="60000"/>
            </a:schemeClr>
          </a:solidFill>
          <a:ln>
            <a:noFill/>
          </a:ln>
        </p:spPr>
        <p:txBody>
          <a:bodyPr wrap="square" lIns="182880" tIns="182880" rIns="365760" bIns="274320" rtlCol="0">
            <a:spAutoFit/>
          </a:bodyPr>
          <a:lstStyle/>
          <a:p>
            <a:pPr lvl="0">
              <a:lnSpc>
                <a:spcPct val="90000"/>
              </a:lnSpc>
              <a:spcAft>
                <a:spcPts val="600"/>
              </a:spcAft>
            </a:pPr>
            <a:r>
              <a:rPr lang="en-US" sz="7200" b="1" spc="-98" dirty="0">
                <a:ln w="3175">
                  <a:noFill/>
                </a:ln>
                <a:gradFill>
                  <a:gsLst>
                    <a:gs pos="18471">
                      <a:srgbClr val="353535"/>
                    </a:gs>
                    <a:gs pos="46000">
                      <a:srgbClr val="353535"/>
                    </a:gs>
                  </a:gsLst>
                  <a:lin ang="5400000" scaled="0"/>
                </a:gradFill>
                <a:latin typeface="Segoe UI Light"/>
                <a:cs typeface="Segoe UI" pitchFamily="34" charset="0"/>
              </a:rPr>
              <a:t> Appendix</a:t>
            </a:r>
          </a:p>
        </p:txBody>
      </p:sp>
    </p:spTree>
    <p:extLst>
      <p:ext uri="{BB962C8B-B14F-4D97-AF65-F5344CB8AC3E}">
        <p14:creationId xmlns:p14="http://schemas.microsoft.com/office/powerpoint/2010/main" val="41402899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9"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Demo </a:t>
            </a:r>
            <a:r>
              <a:rPr kumimoji="0" lang="en-US" sz="40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Power BI Desktop</a:t>
            </a:r>
          </a:p>
        </p:txBody>
      </p:sp>
      <p:sp>
        <p:nvSpPr>
          <p:cNvPr id="20" name="Rectangle 19">
            <a:extLst>
              <a:ext uri="{FF2B5EF4-FFF2-40B4-BE49-F238E27FC236}">
                <a16:creationId xmlns:a16="http://schemas.microsoft.com/office/drawing/2014/main" id="{91662ED7-60B4-4020-8205-4F5D7AA10DB8}"/>
              </a:ext>
            </a:extLst>
          </p:cNvPr>
          <p:cNvSpPr/>
          <p:nvPr/>
        </p:nvSpPr>
        <p:spPr>
          <a:xfrm>
            <a:off x="450115" y="1767133"/>
            <a:ext cx="6276109" cy="3859518"/>
          </a:xfrm>
          <a:prstGeom prst="rect">
            <a:avLst/>
          </a:prstGeom>
        </p:spPr>
        <p:txBody>
          <a:bodyPr wrap="square">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Use the </a:t>
            </a: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hlinkClick r:id="rId7"/>
              </a:rPr>
              <a:t>Power BI Showcase demo </a:t>
            </a: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to show Desktop capabilities and scenarios:</a:t>
            </a:r>
          </a:p>
          <a:p>
            <a:pPr marL="0" marR="0" lvl="0" indent="0" algn="l" defTabSz="932597" rtl="0" eaLnBrk="1" fontAlgn="auto" latinLnBrk="0" hangingPunct="1">
              <a:lnSpc>
                <a:spcPct val="90000"/>
              </a:lnSpc>
              <a:spcBef>
                <a:spcPts val="0"/>
              </a:spcBef>
              <a:spcAft>
                <a:spcPts val="0"/>
              </a:spcAft>
              <a:buClrTx/>
              <a:buSzTx/>
              <a:buFontTx/>
              <a:buNone/>
              <a:tabLst/>
              <a:defRPr/>
            </a:pPr>
            <a:endParaRPr lang="en-US" sz="2400" dirty="0">
              <a:gradFill>
                <a:gsLst>
                  <a:gs pos="5439">
                    <a:srgbClr val="353535"/>
                  </a:gs>
                  <a:gs pos="100000">
                    <a:srgbClr val="353535"/>
                  </a:gs>
                </a:gsLst>
                <a:lin ang="5400000" scaled="0"/>
              </a:gradFill>
              <a:latin typeface="Segoe UI Semilight"/>
              <a:cs typeface="Segoe UI" panose="020B0502040204020203" pitchFamily="34" charset="0"/>
            </a:endParaRPr>
          </a:p>
          <a:p>
            <a:pPr marL="457200" marR="0" lvl="0" indent="-457200" algn="l" defTabSz="932597" rtl="0" eaLnBrk="1" fontAlgn="auto" latinLnBrk="0" hangingPunct="1">
              <a:lnSpc>
                <a:spcPct val="15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Connect to Excel data source</a:t>
            </a:r>
          </a:p>
          <a:p>
            <a:pPr marL="457200" marR="0" lvl="0" indent="-457200" algn="l" defTabSz="932597" rtl="0" eaLnBrk="1" fontAlgn="auto" latinLnBrk="0" hangingPunct="1">
              <a:lnSpc>
                <a:spcPct val="150000"/>
              </a:lnSpc>
              <a:spcBef>
                <a:spcPts val="0"/>
              </a:spcBef>
              <a:spcAft>
                <a:spcPts val="0"/>
              </a:spcAft>
              <a:buClrTx/>
              <a:buSzTx/>
              <a:buFont typeface="+mj-lt"/>
              <a:buAutoNum type="arabicPeriod"/>
              <a:tabLst/>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Data preparation and mash-up</a:t>
            </a:r>
          </a:p>
          <a:p>
            <a:pPr marL="457200" marR="0" lvl="0" indent="-457200" algn="l" defTabSz="932597" rtl="0" eaLnBrk="1" fontAlgn="auto" latinLnBrk="0" hangingPunct="1">
              <a:lnSpc>
                <a:spcPct val="150000"/>
              </a:lnSpc>
              <a:spcBef>
                <a:spcPts val="0"/>
              </a:spcBef>
              <a:spcAft>
                <a:spcPts val="0"/>
              </a:spcAft>
              <a:buClrTx/>
              <a:buSzTx/>
              <a:buFont typeface="+mj-lt"/>
              <a:buAutoNum type="arabicPeriod"/>
              <a:tabLst/>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Creating a model and measures</a:t>
            </a:r>
          </a:p>
          <a:p>
            <a:pPr marL="457200" marR="0" lvl="0" indent="-457200" algn="l" defTabSz="932597" rtl="0" eaLnBrk="1" fontAlgn="auto" latinLnBrk="0" hangingPunct="1">
              <a:lnSpc>
                <a:spcPct val="150000"/>
              </a:lnSpc>
              <a:spcBef>
                <a:spcPts val="0"/>
              </a:spcBef>
              <a:spcAft>
                <a:spcPts val="0"/>
              </a:spcAft>
              <a:buClrTx/>
              <a:buSzTx/>
              <a:buFont typeface="+mj-lt"/>
              <a:buAutoNum type="arabicPeriod"/>
              <a:tabLst/>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Create a report with visuals</a:t>
            </a:r>
          </a:p>
          <a:p>
            <a:pPr marL="457200" marR="0" lvl="0" indent="-457200" algn="l" defTabSz="932597" rtl="0" eaLnBrk="1" fontAlgn="auto" latinLnBrk="0" hangingPunct="1">
              <a:lnSpc>
                <a:spcPct val="150000"/>
              </a:lnSpc>
              <a:spcBef>
                <a:spcPts val="0"/>
              </a:spcBef>
              <a:spcAft>
                <a:spcPts val="0"/>
              </a:spcAft>
              <a:buClrTx/>
              <a:buSzTx/>
              <a:buFont typeface="+mj-lt"/>
              <a:buAutoNum type="arabicPeriod"/>
              <a:tabLst/>
              <a:defRPr/>
            </a:pPr>
            <a:r>
              <a:rPr lang="en-US" sz="2400" dirty="0">
                <a:gradFill>
                  <a:gsLst>
                    <a:gs pos="5439">
                      <a:srgbClr val="353535"/>
                    </a:gs>
                    <a:gs pos="100000">
                      <a:srgbClr val="353535"/>
                    </a:gs>
                  </a:gsLst>
                  <a:lin ang="5400000" scaled="0"/>
                </a:gradFill>
                <a:latin typeface="Segoe UI Semilight"/>
                <a:cs typeface="Segoe UI" panose="020B0502040204020203" pitchFamily="34" charset="0"/>
              </a:rPr>
              <a:t>Advanced analytics</a:t>
            </a: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p:txBody>
      </p:sp>
      <p:grpSp>
        <p:nvGrpSpPr>
          <p:cNvPr id="6" name="Group 5">
            <a:extLst>
              <a:ext uri="{FF2B5EF4-FFF2-40B4-BE49-F238E27FC236}">
                <a16:creationId xmlns:a16="http://schemas.microsoft.com/office/drawing/2014/main" id="{86FC41B2-4169-4B3F-96CC-9949A6C6A877}"/>
              </a:ext>
            </a:extLst>
          </p:cNvPr>
          <p:cNvGrpSpPr/>
          <p:nvPr/>
        </p:nvGrpSpPr>
        <p:grpSpPr>
          <a:xfrm>
            <a:off x="7132320" y="1645920"/>
            <a:ext cx="7031501" cy="4546355"/>
            <a:chOff x="6737920" y="1622433"/>
            <a:chExt cx="7031501" cy="4546355"/>
          </a:xfrm>
        </p:grpSpPr>
        <p:pic>
          <p:nvPicPr>
            <p:cNvPr id="21" name="Picture 20" descr="A screenshot of a computer screen&#10;&#10;Description generated with very high confidence">
              <a:extLst>
                <a:ext uri="{FF2B5EF4-FFF2-40B4-BE49-F238E27FC236}">
                  <a16:creationId xmlns:a16="http://schemas.microsoft.com/office/drawing/2014/main" id="{D09A840C-D185-4F47-9892-22962AD233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C82D90A0-D471-4C78-8EB2-0C9A75AB52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59490" y="2271013"/>
              <a:ext cx="4782265" cy="3188177"/>
            </a:xfrm>
            <a:prstGeom prst="rect">
              <a:avLst/>
            </a:prstGeom>
          </p:spPr>
        </p:pic>
      </p:grpSp>
    </p:spTree>
    <p:extLst>
      <p:ext uri="{BB962C8B-B14F-4D97-AF65-F5344CB8AC3E}">
        <p14:creationId xmlns:p14="http://schemas.microsoft.com/office/powerpoint/2010/main" val="164138830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4E7E641-E0D3-4270-99BA-88A505BB7AF8}"/>
              </a:ext>
            </a:extLst>
          </p:cNvPr>
          <p:cNvGraphicFramePr>
            <a:graphicFrameLocks noChangeAspect="1"/>
          </p:cNvGraphicFramePr>
          <p:nvPr>
            <p:custDataLst>
              <p:tags r:id="rId2"/>
            </p:custDataLst>
            <p:extLst>
              <p:ext uri="{D42A27DB-BD31-4B8C-83A1-F6EECF244321}">
                <p14:modId xmlns:p14="http://schemas.microsoft.com/office/powerpoint/2010/main" val="14439262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3" name="think-cell Slide" r:id="rId6" imgW="306" imgH="306" progId="TCLayout.ActiveDocument.1">
                  <p:embed/>
                </p:oleObj>
              </mc:Choice>
              <mc:Fallback>
                <p:oleObj name="think-cell Slide" r:id="rId6" imgW="306" imgH="306" progId="TCLayout.ActiveDocument.1">
                  <p:embed/>
                  <p:pic>
                    <p:nvPicPr>
                      <p:cNvPr id="4" name="Object 3" hidden="1">
                        <a:extLst>
                          <a:ext uri="{FF2B5EF4-FFF2-40B4-BE49-F238E27FC236}">
                            <a16:creationId xmlns:a16="http://schemas.microsoft.com/office/drawing/2014/main" id="{44E7E641-E0D3-4270-99BA-88A505BB7AF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CE8B406-E717-4EFE-9876-300BE4E03EFF}"/>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745" dirty="0" err="1">
              <a:gradFill>
                <a:gsLst>
                  <a:gs pos="0">
                    <a:srgbClr val="FFFFFF"/>
                  </a:gs>
                  <a:gs pos="100000">
                    <a:srgbClr val="FFFFFF"/>
                  </a:gs>
                </a:gsLst>
                <a:lin ang="5400000" scaled="0"/>
              </a:gradFill>
              <a:latin typeface="Segoe UI Light" panose="020B0502040204020203" pitchFamily="34" charset="0"/>
              <a:cs typeface="Segoe UI" panose="020B0502040204020203" pitchFamily="34" charset="0"/>
              <a:sym typeface="Segoe UI Light" panose="020B0502040204020203" pitchFamily="34" charset="0"/>
            </a:endParaRPr>
          </a:p>
        </p:txBody>
      </p:sp>
      <p:sp>
        <p:nvSpPr>
          <p:cNvPr id="2" name="Title 1">
            <a:extLst>
              <a:ext uri="{FF2B5EF4-FFF2-40B4-BE49-F238E27FC236}">
                <a16:creationId xmlns:a16="http://schemas.microsoft.com/office/drawing/2014/main" id="{33B61D52-2ACC-420F-93FE-55821A341D88}"/>
              </a:ext>
            </a:extLst>
          </p:cNvPr>
          <p:cNvSpPr>
            <a:spLocks noGrp="1"/>
          </p:cNvSpPr>
          <p:nvPr>
            <p:ph type="title"/>
          </p:nvPr>
        </p:nvSpPr>
        <p:spPr>
          <a:xfrm>
            <a:off x="182880" y="182880"/>
            <a:ext cx="11655840" cy="1262953"/>
          </a:xfrm>
        </p:spPr>
        <p:txBody>
          <a:bodyPr/>
          <a:lstStyle/>
          <a:p>
            <a:r>
              <a:rPr lang="en-US" sz="4000" dirty="0"/>
              <a:t>Power BI Desktop Data sources</a:t>
            </a:r>
            <a:br>
              <a:rPr lang="en-US" dirty="0"/>
            </a:br>
            <a:r>
              <a:rPr lang="en-US" sz="2745" dirty="0">
                <a:solidFill>
                  <a:srgbClr val="0070C0"/>
                </a:solidFill>
              </a:rPr>
              <a:t>Over 80+ data sources and growing</a:t>
            </a:r>
            <a:endParaRPr lang="en-US" dirty="0">
              <a:solidFill>
                <a:srgbClr val="0070C0"/>
              </a:solidFill>
            </a:endParaRPr>
          </a:p>
        </p:txBody>
      </p:sp>
      <p:cxnSp>
        <p:nvCxnSpPr>
          <p:cNvPr id="16" name="Straight Connector 15">
            <a:extLst>
              <a:ext uri="{FF2B5EF4-FFF2-40B4-BE49-F238E27FC236}">
                <a16:creationId xmlns:a16="http://schemas.microsoft.com/office/drawing/2014/main" id="{43039A30-B5F1-43B9-8715-B133C02A3A6E}"/>
              </a:ext>
            </a:extLst>
          </p:cNvPr>
          <p:cNvCxnSpPr>
            <a:cxnSpLocks/>
          </p:cNvCxnSpPr>
          <p:nvPr/>
        </p:nvCxnSpPr>
        <p:spPr>
          <a:xfrm flipV="1">
            <a:off x="154557" y="1966307"/>
            <a:ext cx="133948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B324CC-563E-4EC7-B59C-13F9DEE69082}"/>
              </a:ext>
            </a:extLst>
          </p:cNvPr>
          <p:cNvCxnSpPr>
            <a:cxnSpLocks/>
          </p:cNvCxnSpPr>
          <p:nvPr/>
        </p:nvCxnSpPr>
        <p:spPr>
          <a:xfrm>
            <a:off x="1700114" y="1966307"/>
            <a:ext cx="201168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228F73-A450-4A1D-8907-CDDC8CDAEF90}"/>
              </a:ext>
            </a:extLst>
          </p:cNvPr>
          <p:cNvCxnSpPr>
            <a:cxnSpLocks/>
          </p:cNvCxnSpPr>
          <p:nvPr/>
        </p:nvCxnSpPr>
        <p:spPr>
          <a:xfrm>
            <a:off x="3920667" y="1966312"/>
            <a:ext cx="210312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D5E6D2-81A0-4177-BAC9-16230064335C}"/>
              </a:ext>
            </a:extLst>
          </p:cNvPr>
          <p:cNvCxnSpPr>
            <a:cxnSpLocks/>
          </p:cNvCxnSpPr>
          <p:nvPr/>
        </p:nvCxnSpPr>
        <p:spPr>
          <a:xfrm>
            <a:off x="6262576" y="1971470"/>
            <a:ext cx="210312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787F8B-5CE7-430E-88A9-B276B71F7677}"/>
              </a:ext>
            </a:extLst>
          </p:cNvPr>
          <p:cNvCxnSpPr>
            <a:cxnSpLocks/>
          </p:cNvCxnSpPr>
          <p:nvPr/>
        </p:nvCxnSpPr>
        <p:spPr>
          <a:xfrm>
            <a:off x="8598355" y="1966307"/>
            <a:ext cx="16228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2390C3-18A4-41F4-81E1-EC763E481E58}"/>
              </a:ext>
            </a:extLst>
          </p:cNvPr>
          <p:cNvCxnSpPr>
            <a:cxnSpLocks/>
          </p:cNvCxnSpPr>
          <p:nvPr/>
        </p:nvCxnSpPr>
        <p:spPr>
          <a:xfrm>
            <a:off x="10569855" y="1971472"/>
            <a:ext cx="139616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A21154F-D3EE-41E2-AF58-5C0D63833E93}"/>
              </a:ext>
            </a:extLst>
          </p:cNvPr>
          <p:cNvPicPr>
            <a:picLocks noChangeAspect="1"/>
          </p:cNvPicPr>
          <p:nvPr/>
        </p:nvPicPr>
        <p:blipFill rotWithShape="1">
          <a:blip r:embed="rId8"/>
          <a:srcRect l="35516" t="9903" r="36706" b="51990"/>
          <a:stretch/>
        </p:blipFill>
        <p:spPr>
          <a:xfrm>
            <a:off x="154557" y="2147956"/>
            <a:ext cx="1306443" cy="1943719"/>
          </a:xfrm>
          <a:prstGeom prst="rect">
            <a:avLst/>
          </a:prstGeom>
        </p:spPr>
      </p:pic>
      <p:pic>
        <p:nvPicPr>
          <p:cNvPr id="30" name="Picture 29">
            <a:extLst>
              <a:ext uri="{FF2B5EF4-FFF2-40B4-BE49-F238E27FC236}">
                <a16:creationId xmlns:a16="http://schemas.microsoft.com/office/drawing/2014/main" id="{6C5CFBCC-8C8A-4ECC-9856-283113DC2ECC}"/>
              </a:ext>
            </a:extLst>
          </p:cNvPr>
          <p:cNvPicPr>
            <a:picLocks noChangeAspect="1"/>
          </p:cNvPicPr>
          <p:nvPr/>
        </p:nvPicPr>
        <p:blipFill>
          <a:blip r:embed="rId9"/>
          <a:stretch>
            <a:fillRect/>
          </a:stretch>
        </p:blipFill>
        <p:spPr>
          <a:xfrm>
            <a:off x="3940279" y="2165752"/>
            <a:ext cx="2079890" cy="2157184"/>
          </a:xfrm>
          <a:prstGeom prst="rect">
            <a:avLst/>
          </a:prstGeom>
        </p:spPr>
      </p:pic>
      <p:pic>
        <p:nvPicPr>
          <p:cNvPr id="31" name="Picture 30">
            <a:extLst>
              <a:ext uri="{FF2B5EF4-FFF2-40B4-BE49-F238E27FC236}">
                <a16:creationId xmlns:a16="http://schemas.microsoft.com/office/drawing/2014/main" id="{214BDF50-CC64-42D5-891C-82C5E4D7D046}"/>
              </a:ext>
            </a:extLst>
          </p:cNvPr>
          <p:cNvPicPr>
            <a:picLocks noChangeAspect="1"/>
          </p:cNvPicPr>
          <p:nvPr/>
        </p:nvPicPr>
        <p:blipFill>
          <a:blip r:embed="rId10"/>
          <a:stretch>
            <a:fillRect/>
          </a:stretch>
        </p:blipFill>
        <p:spPr>
          <a:xfrm>
            <a:off x="6262576" y="2139560"/>
            <a:ext cx="2125051" cy="3525810"/>
          </a:xfrm>
          <a:prstGeom prst="rect">
            <a:avLst/>
          </a:prstGeom>
        </p:spPr>
      </p:pic>
      <p:pic>
        <p:nvPicPr>
          <p:cNvPr id="32" name="Picture 31">
            <a:extLst>
              <a:ext uri="{FF2B5EF4-FFF2-40B4-BE49-F238E27FC236}">
                <a16:creationId xmlns:a16="http://schemas.microsoft.com/office/drawing/2014/main" id="{A21295B8-9A36-4763-8EED-BFE96D27B541}"/>
              </a:ext>
            </a:extLst>
          </p:cNvPr>
          <p:cNvPicPr>
            <a:picLocks noChangeAspect="1"/>
          </p:cNvPicPr>
          <p:nvPr/>
        </p:nvPicPr>
        <p:blipFill>
          <a:blip r:embed="rId11"/>
          <a:stretch>
            <a:fillRect/>
          </a:stretch>
        </p:blipFill>
        <p:spPr>
          <a:xfrm>
            <a:off x="8598355" y="2165752"/>
            <a:ext cx="1765977" cy="3936033"/>
          </a:xfrm>
          <a:prstGeom prst="rect">
            <a:avLst/>
          </a:prstGeom>
        </p:spPr>
      </p:pic>
      <p:pic>
        <p:nvPicPr>
          <p:cNvPr id="33" name="Picture 32">
            <a:extLst>
              <a:ext uri="{FF2B5EF4-FFF2-40B4-BE49-F238E27FC236}">
                <a16:creationId xmlns:a16="http://schemas.microsoft.com/office/drawing/2014/main" id="{8B78BC22-25FC-46B2-B045-632971E00CDC}"/>
              </a:ext>
            </a:extLst>
          </p:cNvPr>
          <p:cNvPicPr>
            <a:picLocks noChangeAspect="1"/>
          </p:cNvPicPr>
          <p:nvPr/>
        </p:nvPicPr>
        <p:blipFill>
          <a:blip r:embed="rId12"/>
          <a:stretch>
            <a:fillRect/>
          </a:stretch>
        </p:blipFill>
        <p:spPr>
          <a:xfrm>
            <a:off x="10541034" y="2165752"/>
            <a:ext cx="1424989" cy="3347068"/>
          </a:xfrm>
          <a:prstGeom prst="rect">
            <a:avLst/>
          </a:prstGeom>
        </p:spPr>
      </p:pic>
      <p:grpSp>
        <p:nvGrpSpPr>
          <p:cNvPr id="34" name="Group 33">
            <a:extLst>
              <a:ext uri="{FF2B5EF4-FFF2-40B4-BE49-F238E27FC236}">
                <a16:creationId xmlns:a16="http://schemas.microsoft.com/office/drawing/2014/main" id="{A3EFD331-DC7B-4608-869F-4D979306B754}"/>
              </a:ext>
            </a:extLst>
          </p:cNvPr>
          <p:cNvGrpSpPr/>
          <p:nvPr/>
        </p:nvGrpSpPr>
        <p:grpSpPr>
          <a:xfrm>
            <a:off x="1649367" y="2181090"/>
            <a:ext cx="2101766" cy="3420343"/>
            <a:chOff x="1669207" y="2471795"/>
            <a:chExt cx="2060742" cy="3353582"/>
          </a:xfrm>
        </p:grpSpPr>
        <p:pic>
          <p:nvPicPr>
            <p:cNvPr id="35" name="Picture 34">
              <a:extLst>
                <a:ext uri="{FF2B5EF4-FFF2-40B4-BE49-F238E27FC236}">
                  <a16:creationId xmlns:a16="http://schemas.microsoft.com/office/drawing/2014/main" id="{9BADD926-2C6B-4D66-ADA2-DC0BD8F78081}"/>
                </a:ext>
              </a:extLst>
            </p:cNvPr>
            <p:cNvPicPr>
              <a:picLocks noChangeAspect="1"/>
            </p:cNvPicPr>
            <p:nvPr/>
          </p:nvPicPr>
          <p:blipFill>
            <a:blip r:embed="rId13"/>
            <a:stretch>
              <a:fillRect/>
            </a:stretch>
          </p:blipFill>
          <p:spPr>
            <a:xfrm>
              <a:off x="1669207" y="2471795"/>
              <a:ext cx="2060742" cy="3168006"/>
            </a:xfrm>
            <a:prstGeom prst="rect">
              <a:avLst/>
            </a:prstGeom>
          </p:spPr>
        </p:pic>
        <p:pic>
          <p:nvPicPr>
            <p:cNvPr id="36" name="Picture 35">
              <a:extLst>
                <a:ext uri="{FF2B5EF4-FFF2-40B4-BE49-F238E27FC236}">
                  <a16:creationId xmlns:a16="http://schemas.microsoft.com/office/drawing/2014/main" id="{7795FEE5-CD86-4EF6-8BD5-0A2390E28BF9}"/>
                </a:ext>
              </a:extLst>
            </p:cNvPr>
            <p:cNvPicPr>
              <a:picLocks noChangeAspect="1"/>
            </p:cNvPicPr>
            <p:nvPr/>
          </p:nvPicPr>
          <p:blipFill>
            <a:blip r:embed="rId14"/>
            <a:stretch>
              <a:fillRect/>
            </a:stretch>
          </p:blipFill>
          <p:spPr>
            <a:xfrm>
              <a:off x="1704444" y="5622867"/>
              <a:ext cx="776288" cy="202510"/>
            </a:xfrm>
            <a:prstGeom prst="rect">
              <a:avLst/>
            </a:prstGeom>
          </p:spPr>
        </p:pic>
      </p:grpSp>
    </p:spTree>
    <p:extLst>
      <p:ext uri="{BB962C8B-B14F-4D97-AF65-F5344CB8AC3E}">
        <p14:creationId xmlns:p14="http://schemas.microsoft.com/office/powerpoint/2010/main" val="1090088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1704320" cy="731520"/>
          </a:xfrm>
        </p:spPr>
        <p:txBody>
          <a:bodyPr/>
          <a:lstStyle/>
          <a:p>
            <a:r>
              <a:rPr lang="en-US" sz="4000" dirty="0"/>
              <a:t>Shape data into the format and structure you need</a:t>
            </a:r>
          </a:p>
        </p:txBody>
      </p:sp>
      <p:graphicFrame>
        <p:nvGraphicFramePr>
          <p:cNvPr id="3" name="Table 2"/>
          <p:cNvGraphicFramePr>
            <a:graphicFrameLocks noGrp="1"/>
          </p:cNvGraphicFramePr>
          <p:nvPr>
            <p:extLst/>
          </p:nvPr>
        </p:nvGraphicFramePr>
        <p:xfrm>
          <a:off x="289270" y="1983181"/>
          <a:ext cx="6187676" cy="3646359"/>
        </p:xfrm>
        <a:graphic>
          <a:graphicData uri="http://schemas.openxmlformats.org/drawingml/2006/table">
            <a:tbl>
              <a:tblPr firstRow="1" bandRow="1">
                <a:tableStyleId>{5C22544A-7EE6-4342-B048-85BDC9FD1C3A}</a:tableStyleId>
              </a:tblPr>
              <a:tblGrid>
                <a:gridCol w="6187676">
                  <a:extLst>
                    <a:ext uri="{9D8B030D-6E8A-4147-A177-3AD203B41FA5}">
                      <a16:colId xmlns:a16="http://schemas.microsoft.com/office/drawing/2014/main" val="3649295612"/>
                    </a:ext>
                  </a:extLst>
                </a:gridCol>
              </a:tblGrid>
              <a:tr h="31053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Common data-shaping tasks</a:t>
                      </a:r>
                    </a:p>
                  </a:txBody>
                  <a:tcPr marL="91427" marR="91427" marT="27428" marB="27428" anchor="ctr">
                    <a:lnL w="9525" cap="flat" cmpd="sng" algn="ctr">
                      <a:solidFill>
                        <a:schemeClr val="tx2"/>
                      </a:solid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829871693"/>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Remove rows </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31918951"/>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Rename/Remove tables and columns</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52419653"/>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Change a data type</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85006144"/>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Delete Relationships</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4077247"/>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Pivot columns and group rows</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44186468"/>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Modify a table name</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9584850"/>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Identify and fix errors</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50803721"/>
                  </a:ext>
                </a:extLst>
              </a:tr>
              <a:tr h="454845">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GB" sz="1400" spc="-50" baseline="0" dirty="0">
                          <a:solidFill>
                            <a:schemeClr val="tx1"/>
                          </a:solidFill>
                          <a:latin typeface="+mn-lt"/>
                        </a:rPr>
                        <a:t>Merge or append queries to combine </a:t>
                      </a:r>
                      <a:r>
                        <a:rPr lang="en-US" sz="1400" spc="-50" baseline="0" dirty="0">
                          <a:solidFill>
                            <a:schemeClr val="tx1"/>
                          </a:solidFill>
                          <a:latin typeface="+mn-lt"/>
                        </a:rPr>
                        <a:t>data from multiple queries into a single query</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86188271"/>
                  </a:ext>
                </a:extLst>
              </a:tr>
              <a:tr h="360123">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dirty="0">
                          <a:solidFill>
                            <a:schemeClr val="tx1"/>
                          </a:solidFill>
                          <a:latin typeface="+mn-lt"/>
                        </a:rPr>
                        <a:t>Extract week day, month name, hour from date/time values</a:t>
                      </a:r>
                    </a:p>
                  </a:txBody>
                  <a:tcPr marL="91427" marR="91427"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93636740"/>
                  </a:ext>
                </a:extLst>
              </a:tr>
            </a:tbl>
          </a:graphicData>
        </a:graphic>
      </p:graphicFrame>
      <p:sp>
        <p:nvSpPr>
          <p:cNvPr id="37" name="TextBox 36"/>
          <p:cNvSpPr txBox="1"/>
          <p:nvPr/>
        </p:nvSpPr>
        <p:spPr>
          <a:xfrm>
            <a:off x="9989703" y="6181899"/>
            <a:ext cx="1934825" cy="193899"/>
          </a:xfrm>
          <a:prstGeom prst="rect">
            <a:avLst/>
          </a:prstGeom>
          <a:noFill/>
        </p:spPr>
        <p:txBody>
          <a:bodyPr wrap="none" lIns="0" tIns="0" rIns="0" bIns="0" rtlCol="0">
            <a:spAutoFit/>
          </a:bodyPr>
          <a:lstStyle/>
          <a:p>
            <a:pPr defTabSz="914192">
              <a:lnSpc>
                <a:spcPct val="90000"/>
              </a:lnSpc>
              <a:spcAft>
                <a:spcPts val="600"/>
              </a:spcAft>
            </a:pPr>
            <a:r>
              <a:rPr lang="en-US" sz="1400" dirty="0">
                <a:gradFill>
                  <a:gsLst>
                    <a:gs pos="2917">
                      <a:srgbClr val="353535"/>
                    </a:gs>
                    <a:gs pos="30000">
                      <a:srgbClr val="353535"/>
                    </a:gs>
                  </a:gsLst>
                  <a:lin ang="5400000" scaled="0"/>
                </a:gradFill>
                <a:latin typeface="Segoe UI Light"/>
                <a:hlinkClick r:id="rId3"/>
              </a:rPr>
              <a:t>Shape and combine data</a:t>
            </a:r>
            <a:r>
              <a:rPr lang="en-US" sz="1400" dirty="0">
                <a:gradFill>
                  <a:gsLst>
                    <a:gs pos="2917">
                      <a:srgbClr val="353535"/>
                    </a:gs>
                    <a:gs pos="30000">
                      <a:srgbClr val="353535"/>
                    </a:gs>
                  </a:gsLst>
                  <a:lin ang="5400000" scaled="0"/>
                </a:gradFill>
                <a:latin typeface="Segoe UI Light"/>
              </a:rPr>
              <a:t> </a:t>
            </a:r>
          </a:p>
        </p:txBody>
      </p:sp>
      <p:grpSp>
        <p:nvGrpSpPr>
          <p:cNvPr id="36" name="Group 35"/>
          <p:cNvGrpSpPr/>
          <p:nvPr/>
        </p:nvGrpSpPr>
        <p:grpSpPr>
          <a:xfrm>
            <a:off x="6644448" y="1983181"/>
            <a:ext cx="5282291" cy="1979221"/>
            <a:chOff x="6218237" y="1903115"/>
            <a:chExt cx="5283040" cy="914400"/>
          </a:xfrm>
          <a:noFill/>
        </p:grpSpPr>
        <p:sp>
          <p:nvSpPr>
            <p:cNvPr id="47" name="Rectangle 46"/>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defTabSz="533298">
                <a:lnSpc>
                  <a:spcPct val="90000"/>
                </a:lnSpc>
                <a:spcBef>
                  <a:spcPts val="600"/>
                </a:spcBef>
                <a:spcAft>
                  <a:spcPts val="600"/>
                </a:spcAft>
              </a:pPr>
              <a:r>
                <a:rPr lang="en-US" dirty="0">
                  <a:solidFill>
                    <a:srgbClr val="0078D7"/>
                  </a:solidFill>
                  <a:latin typeface="Segoe UI Semilight"/>
                </a:rPr>
                <a:t>Transform data to fit your needs using intuitive UI</a:t>
              </a:r>
            </a:p>
            <a:p>
              <a:pPr marL="169830" indent="-169830" defTabSz="533298" fontAlgn="base">
                <a:lnSpc>
                  <a:spcPct val="90000"/>
                </a:lnSpc>
                <a:spcAft>
                  <a:spcPts val="300"/>
                </a:spcAft>
                <a:buSzPct val="100000"/>
                <a:buFont typeface="Arial" panose="020B0604020202020204" pitchFamily="34" charset="0"/>
                <a:buChar char="•"/>
              </a:pPr>
              <a:r>
                <a:rPr lang="en-US" sz="1400" dirty="0">
                  <a:solidFill>
                    <a:srgbClr val="353535"/>
                  </a:solidFill>
                  <a:latin typeface="Segoe UI Semilight"/>
                </a:rPr>
                <a:t>Select data for inclusion </a:t>
              </a:r>
            </a:p>
            <a:p>
              <a:pPr marL="169830" indent="-169830" defTabSz="533298" fontAlgn="base">
                <a:lnSpc>
                  <a:spcPct val="90000"/>
                </a:lnSpc>
                <a:spcAft>
                  <a:spcPts val="300"/>
                </a:spcAft>
                <a:buSzPct val="100000"/>
                <a:buFont typeface="Arial" panose="020B0604020202020204" pitchFamily="34" charset="0"/>
                <a:buChar char="•"/>
              </a:pPr>
              <a:r>
                <a:rPr lang="en-US" sz="1400" dirty="0">
                  <a:solidFill>
                    <a:srgbClr val="353535"/>
                  </a:solidFill>
                  <a:latin typeface="Segoe UI Semilight"/>
                </a:rPr>
                <a:t>Cleanse data and remove errors</a:t>
              </a:r>
            </a:p>
            <a:p>
              <a:pPr marL="169830" indent="-169830" defTabSz="533298" fontAlgn="base">
                <a:lnSpc>
                  <a:spcPct val="90000"/>
                </a:lnSpc>
                <a:spcAft>
                  <a:spcPts val="300"/>
                </a:spcAft>
                <a:buSzPct val="100000"/>
                <a:buFont typeface="Arial" panose="020B0604020202020204" pitchFamily="34" charset="0"/>
                <a:buChar char="•"/>
              </a:pPr>
              <a:r>
                <a:rPr lang="en-US" sz="1400" dirty="0">
                  <a:solidFill>
                    <a:srgbClr val="353535"/>
                  </a:solidFill>
                  <a:latin typeface="Segoe UI Semilight"/>
                </a:rPr>
                <a:t>Precisely tune the query step sequence: re-order, add, edit or delete steps as needed</a:t>
              </a:r>
            </a:p>
            <a:p>
              <a:pPr marL="169830" indent="-169830" defTabSz="533298" fontAlgn="base">
                <a:lnSpc>
                  <a:spcPct val="90000"/>
                </a:lnSpc>
                <a:spcAft>
                  <a:spcPts val="300"/>
                </a:spcAft>
                <a:buSzPct val="100000"/>
                <a:buFont typeface="Arial" panose="020B0604020202020204" pitchFamily="34" charset="0"/>
                <a:buChar char="•"/>
              </a:pPr>
              <a:r>
                <a:rPr lang="en-US" sz="1400" dirty="0">
                  <a:solidFill>
                    <a:srgbClr val="353535"/>
                  </a:solidFill>
                  <a:latin typeface="Segoe UI Semilight"/>
                </a:rPr>
                <a:t>Modify data types to support specific calculation requirements</a:t>
              </a:r>
            </a:p>
          </p:txBody>
        </p:sp>
        <p:sp>
          <p:nvSpPr>
            <p:cNvPr id="48" name="Rectangle 47"/>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200" dirty="0">
                <a:solidFill>
                  <a:srgbClr val="FFFFFF"/>
                </a:solidFill>
                <a:latin typeface="Segoe UI Light"/>
                <a:ea typeface="Segoe UI" pitchFamily="34" charset="0"/>
                <a:cs typeface="Segoe UI" pitchFamily="34" charset="0"/>
              </a:endParaRPr>
            </a:p>
          </p:txBody>
        </p:sp>
      </p:grpSp>
      <p:grpSp>
        <p:nvGrpSpPr>
          <p:cNvPr id="50" name="Group 49"/>
          <p:cNvGrpSpPr/>
          <p:nvPr/>
        </p:nvGrpSpPr>
        <p:grpSpPr>
          <a:xfrm>
            <a:off x="6644448" y="4079104"/>
            <a:ext cx="5282291" cy="716870"/>
            <a:chOff x="6218237" y="1903115"/>
            <a:chExt cx="5283040" cy="914400"/>
          </a:xfrm>
          <a:noFill/>
        </p:grpSpPr>
        <p:sp>
          <p:nvSpPr>
            <p:cNvPr id="51" name="Rectangle 50"/>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defTabSz="533298">
                <a:lnSpc>
                  <a:spcPct val="90000"/>
                </a:lnSpc>
                <a:spcBef>
                  <a:spcPts val="600"/>
                </a:spcBef>
                <a:spcAft>
                  <a:spcPts val="600"/>
                </a:spcAft>
              </a:pPr>
              <a:r>
                <a:rPr lang="en-US" dirty="0">
                  <a:solidFill>
                    <a:srgbClr val="0078D7"/>
                  </a:solidFill>
                  <a:latin typeface="Segoe UI Semilight"/>
                </a:rPr>
                <a:t>Very powerful for advanced scenarios such as Mashups</a:t>
              </a:r>
            </a:p>
          </p:txBody>
        </p:sp>
        <p:sp>
          <p:nvSpPr>
            <p:cNvPr id="52" name="Rectangle 51"/>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200" dirty="0">
                <a:solidFill>
                  <a:srgbClr val="FFFFFF"/>
                </a:solidFill>
                <a:latin typeface="Segoe UI Light"/>
                <a:ea typeface="Segoe UI" pitchFamily="34" charset="0"/>
                <a:cs typeface="Segoe UI" pitchFamily="34" charset="0"/>
              </a:endParaRPr>
            </a:p>
          </p:txBody>
        </p:sp>
      </p:grpSp>
      <p:grpSp>
        <p:nvGrpSpPr>
          <p:cNvPr id="53" name="Group 52"/>
          <p:cNvGrpSpPr/>
          <p:nvPr/>
        </p:nvGrpSpPr>
        <p:grpSpPr>
          <a:xfrm>
            <a:off x="6644448" y="4912674"/>
            <a:ext cx="5282291" cy="716870"/>
            <a:chOff x="6218237" y="1903115"/>
            <a:chExt cx="5283040" cy="914400"/>
          </a:xfrm>
          <a:noFill/>
        </p:grpSpPr>
        <p:sp>
          <p:nvSpPr>
            <p:cNvPr id="54" name="Rectangle 53"/>
            <p:cNvSpPr/>
            <p:nvPr/>
          </p:nvSpPr>
          <p:spPr bwMode="auto">
            <a:xfrm>
              <a:off x="6263957" y="1903115"/>
              <a:ext cx="523732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defTabSz="533298">
                <a:lnSpc>
                  <a:spcPct val="90000"/>
                </a:lnSpc>
                <a:spcBef>
                  <a:spcPts val="600"/>
                </a:spcBef>
                <a:spcAft>
                  <a:spcPts val="600"/>
                </a:spcAft>
              </a:pPr>
              <a:r>
                <a:rPr lang="en-US" dirty="0">
                  <a:solidFill>
                    <a:srgbClr val="0078D7"/>
                  </a:solidFill>
                  <a:latin typeface="Segoe UI Semilight"/>
                </a:rPr>
                <a:t>Run R scripts</a:t>
              </a:r>
            </a:p>
          </p:txBody>
        </p:sp>
        <p:sp>
          <p:nvSpPr>
            <p:cNvPr id="55" name="Rectangle 54"/>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20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9284763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1704320" cy="731520"/>
          </a:xfrm>
        </p:spPr>
        <p:txBody>
          <a:bodyPr/>
          <a:lstStyle/>
          <a:p>
            <a:r>
              <a:rPr lang="en-US" sz="4000" dirty="0"/>
              <a:t>Data Connectivity Modes in Power BI Desktop</a:t>
            </a:r>
          </a:p>
        </p:txBody>
      </p:sp>
      <p:graphicFrame>
        <p:nvGraphicFramePr>
          <p:cNvPr id="22" name="Table 21"/>
          <p:cNvGraphicFramePr>
            <a:graphicFrameLocks noGrp="1"/>
          </p:cNvGraphicFramePr>
          <p:nvPr>
            <p:extLst>
              <p:ext uri="{D42A27DB-BD31-4B8C-83A1-F6EECF244321}">
                <p14:modId xmlns:p14="http://schemas.microsoft.com/office/powerpoint/2010/main" val="3916939881"/>
              </p:ext>
            </p:extLst>
          </p:nvPr>
        </p:nvGraphicFramePr>
        <p:xfrm>
          <a:off x="270067" y="1422861"/>
          <a:ext cx="8644934" cy="4376352"/>
        </p:xfrm>
        <a:graphic>
          <a:graphicData uri="http://schemas.openxmlformats.org/drawingml/2006/table">
            <a:tbl>
              <a:tblPr firstRow="1" bandRow="1">
                <a:tableStyleId>{7E9639D4-E3E2-4D34-9284-5A2195B3D0D7}</a:tableStyleId>
              </a:tblPr>
              <a:tblGrid>
                <a:gridCol w="2465804">
                  <a:extLst>
                    <a:ext uri="{9D8B030D-6E8A-4147-A177-3AD203B41FA5}">
                      <a16:colId xmlns:a16="http://schemas.microsoft.com/office/drawing/2014/main" val="123503513"/>
                    </a:ext>
                  </a:extLst>
                </a:gridCol>
                <a:gridCol w="2059710">
                  <a:extLst>
                    <a:ext uri="{9D8B030D-6E8A-4147-A177-3AD203B41FA5}">
                      <a16:colId xmlns:a16="http://schemas.microsoft.com/office/drawing/2014/main" val="984209042"/>
                    </a:ext>
                  </a:extLst>
                </a:gridCol>
                <a:gridCol w="2059710">
                  <a:extLst>
                    <a:ext uri="{9D8B030D-6E8A-4147-A177-3AD203B41FA5}">
                      <a16:colId xmlns:a16="http://schemas.microsoft.com/office/drawing/2014/main" val="3835180992"/>
                    </a:ext>
                  </a:extLst>
                </a:gridCol>
                <a:gridCol w="2059710">
                  <a:extLst>
                    <a:ext uri="{9D8B030D-6E8A-4147-A177-3AD203B41FA5}">
                      <a16:colId xmlns:a16="http://schemas.microsoft.com/office/drawing/2014/main" val="166777511"/>
                    </a:ext>
                  </a:extLst>
                </a:gridCol>
              </a:tblGrid>
              <a:tr h="302945">
                <a:tc>
                  <a:txBody>
                    <a:bodyPr/>
                    <a:lstStyle/>
                    <a:p>
                      <a:pPr marL="0" algn="l" defTabSz="914367" rtl="0" eaLnBrk="1" latinLnBrk="0" hangingPunct="1"/>
                      <a:endParaRPr lang="en-US" sz="1400" b="1" kern="1200" dirty="0">
                        <a:solidFill>
                          <a:schemeClr val="bg1"/>
                        </a:solidFill>
                        <a:latin typeface="+mn-lt"/>
                        <a:ea typeface="+mn-ea"/>
                        <a:cs typeface="+mn-cs"/>
                      </a:endParaRPr>
                    </a:p>
                  </a:txBody>
                  <a:tcPr marL="89617" marR="89617" marT="44808" marB="44808">
                    <a:lnL w="9525"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Import</a:t>
                      </a:r>
                    </a:p>
                  </a:txBody>
                  <a:tcPr marL="89617" marR="89617" marT="44808" marB="44808">
                    <a:lnL w="1905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DirectQuery</a:t>
                      </a:r>
                    </a:p>
                  </a:txBody>
                  <a:tcPr marL="89617" marR="89617" marT="44808" marB="44808">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tc>
                  <a:txBody>
                    <a:bodyPr/>
                    <a:lstStyle/>
                    <a:p>
                      <a:pPr algn="ctr"/>
                      <a:r>
                        <a:rPr lang="en-US" sz="1400" b="0" kern="1200" dirty="0">
                          <a:solidFill>
                            <a:schemeClr val="bg1"/>
                          </a:solidFill>
                          <a:latin typeface="Segoe UI Semibold" panose="020B0702040204020203" pitchFamily="34" charset="0"/>
                          <a:ea typeface="+mn-ea"/>
                          <a:cs typeface="Segoe UI Semibold" panose="020B0702040204020203" pitchFamily="34" charset="0"/>
                        </a:rPr>
                        <a:t>Live/Exploration</a:t>
                      </a:r>
                    </a:p>
                  </a:txBody>
                  <a:tcPr marL="89617" marR="89617" marT="44808" marB="44808">
                    <a:lnL w="9525" cap="flat" cmpd="sng" algn="ctr">
                      <a:solidFill>
                        <a:schemeClr val="bg1"/>
                      </a:solidFill>
                      <a:prstDash val="solid"/>
                      <a:round/>
                      <a:headEnd type="none" w="med" len="med"/>
                      <a:tailEnd type="none" w="med" len="med"/>
                    </a:lnL>
                    <a:lnR w="3175" cap="flat" cmpd="sng" algn="ctr">
                      <a:solidFill>
                        <a:schemeClr val="tx2"/>
                      </a:solidFill>
                      <a:prstDash val="solid"/>
                      <a:round/>
                      <a:headEnd type="none" w="med" len="med"/>
                      <a:tailEnd type="none" w="med" len="med"/>
                    </a:lnR>
                    <a:lnT w="3175"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72075556"/>
                  </a:ext>
                </a:extLst>
              </a:tr>
              <a:tr h="927697">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Overview</a:t>
                      </a:r>
                    </a:p>
                  </a:txBody>
                  <a:tcPr marL="89617" marR="89617" marT="44808" marB="44808"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ETL</a:t>
                      </a:r>
                    </a:p>
                    <a:p>
                      <a:pPr marL="117475" indent="-117475">
                        <a:spcBef>
                          <a:spcPts val="0"/>
                        </a:spcBef>
                        <a:spcAft>
                          <a:spcPts val="0"/>
                        </a:spcAft>
                        <a:buFont typeface="Arial" panose="020B0604020202020204" pitchFamily="34" charset="0"/>
                        <a:buChar char="•"/>
                      </a:pPr>
                      <a:r>
                        <a:rPr lang="en-US" sz="1100" dirty="0">
                          <a:solidFill>
                            <a:schemeClr val="tx1"/>
                          </a:solidFill>
                        </a:rPr>
                        <a:t>Data</a:t>
                      </a:r>
                      <a:r>
                        <a:rPr lang="en-US" sz="1100" baseline="0" dirty="0">
                          <a:solidFill>
                            <a:schemeClr val="tx1"/>
                          </a:solidFill>
                        </a:rPr>
                        <a:t> download</a:t>
                      </a:r>
                      <a:endParaRPr lang="en-US" sz="1100" dirty="0">
                        <a:solidFill>
                          <a:schemeClr val="tx1"/>
                        </a:solidFill>
                      </a:endParaRPr>
                    </a:p>
                  </a:txBody>
                  <a:tcPr marL="89617" marR="89617" marT="44808" marB="44808"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Select specific tables</a:t>
                      </a:r>
                    </a:p>
                    <a:p>
                      <a:pPr marL="117475" indent="-117475">
                        <a:spcBef>
                          <a:spcPts val="0"/>
                        </a:spcBef>
                        <a:spcAft>
                          <a:spcPts val="0"/>
                        </a:spcAft>
                        <a:buFont typeface="Arial" panose="020B0604020202020204" pitchFamily="34" charset="0"/>
                        <a:buChar char="•"/>
                      </a:pPr>
                      <a:r>
                        <a:rPr lang="en-US" sz="110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dirty="0">
                          <a:solidFill>
                            <a:schemeClr val="tx1"/>
                          </a:solidFill>
                        </a:rPr>
                        <a:t>Queries triggered from</a:t>
                      </a:r>
                      <a:br>
                        <a:rPr lang="en-US" sz="1100" dirty="0">
                          <a:solidFill>
                            <a:schemeClr val="tx1"/>
                          </a:solidFill>
                        </a:rPr>
                      </a:br>
                      <a:r>
                        <a:rPr lang="en-US" sz="1100" dirty="0">
                          <a:solidFill>
                            <a:schemeClr val="tx1"/>
                          </a:solidFill>
                        </a:rPr>
                        <a:t>Report visuals</a:t>
                      </a: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Explore</a:t>
                      </a:r>
                      <a:r>
                        <a:rPr lang="en-US" sz="1100" baseline="0" dirty="0">
                          <a:solidFill>
                            <a:schemeClr val="tx1"/>
                          </a:solidFill>
                        </a:rPr>
                        <a:t> source objects from Report surface</a:t>
                      </a:r>
                    </a:p>
                    <a:p>
                      <a:pPr marL="117475" indent="-117475">
                        <a:spcBef>
                          <a:spcPts val="0"/>
                        </a:spcBef>
                        <a:spcAft>
                          <a:spcPts val="0"/>
                        </a:spcAft>
                        <a:buFont typeface="Arial" panose="020B0604020202020204" pitchFamily="34" charset="0"/>
                        <a:buChar char="•"/>
                      </a:pPr>
                      <a:r>
                        <a:rPr lang="en-US" sz="1100" baseline="0" dirty="0">
                          <a:solidFill>
                            <a:schemeClr val="tx1"/>
                          </a:solidFill>
                        </a:rPr>
                        <a:t>No data download</a:t>
                      </a:r>
                    </a:p>
                    <a:p>
                      <a:pPr marL="117475" indent="-117475">
                        <a:spcBef>
                          <a:spcPts val="0"/>
                        </a:spcBef>
                        <a:spcAft>
                          <a:spcPts val="0"/>
                        </a:spcAft>
                        <a:buFont typeface="Arial" panose="020B0604020202020204" pitchFamily="34" charset="0"/>
                        <a:buChar char="•"/>
                      </a:pPr>
                      <a:r>
                        <a:rPr lang="en-US" sz="1100" baseline="0" dirty="0">
                          <a:solidFill>
                            <a:schemeClr val="tx1"/>
                          </a:solidFill>
                        </a:rPr>
                        <a:t>Queries triggered from</a:t>
                      </a:r>
                      <a:br>
                        <a:rPr lang="en-US" sz="1100" baseline="0" dirty="0">
                          <a:solidFill>
                            <a:schemeClr val="tx1"/>
                          </a:solidFill>
                        </a:rPr>
                      </a:br>
                      <a:r>
                        <a:rPr lang="en-US" sz="1100" baseline="0" dirty="0">
                          <a:solidFill>
                            <a:schemeClr val="tx1"/>
                          </a:solidFill>
                        </a:rPr>
                        <a:t>Report visuals</a:t>
                      </a:r>
                      <a:endParaRPr lang="en-US" sz="1100" dirty="0">
                        <a:solidFill>
                          <a:schemeClr val="tx1"/>
                        </a:solidFill>
                      </a:endParaRP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9050" cap="flat" cmpd="sng" algn="ctr">
                      <a:solidFill>
                        <a:schemeClr val="tx2"/>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1929723"/>
                  </a:ext>
                </a:extLst>
              </a:tr>
              <a:tr h="1095313">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Supported Data Sources</a:t>
                      </a:r>
                    </a:p>
                  </a:txBody>
                  <a:tcPr marL="89617" marR="89617" marT="44808" marB="44808"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a:t>
                      </a:r>
                      <a:r>
                        <a:rPr lang="en-US" sz="1100" baseline="0" dirty="0">
                          <a:solidFill>
                            <a:schemeClr val="tx1"/>
                          </a:solidFill>
                        </a:rPr>
                        <a:t> sources (&gt;80 sources)</a:t>
                      </a:r>
                      <a:endParaRPr lang="en-US" sz="1100" dirty="0">
                        <a:solidFill>
                          <a:schemeClr val="tx1"/>
                        </a:solidFill>
                      </a:endParaRPr>
                    </a:p>
                  </a:txBody>
                  <a:tcPr marL="89617" marR="89617" marT="44808" marB="44808"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Database</a:t>
                      </a:r>
                    </a:p>
                    <a:p>
                      <a:pPr marL="117475" indent="-117475">
                        <a:spcBef>
                          <a:spcPts val="0"/>
                        </a:spcBef>
                        <a:spcAft>
                          <a:spcPts val="0"/>
                        </a:spcAft>
                        <a:buFont typeface="Arial" panose="020B0604020202020204" pitchFamily="34" charset="0"/>
                        <a:buChar char="•"/>
                      </a:pPr>
                      <a:r>
                        <a:rPr lang="en-US" sz="1100" dirty="0">
                          <a:solidFill>
                            <a:schemeClr val="tx1"/>
                          </a:solidFill>
                        </a:rPr>
                        <a:t>Azure SQL Data Warehouse</a:t>
                      </a:r>
                    </a:p>
                    <a:p>
                      <a:pPr marL="117475" indent="-117475">
                        <a:spcBef>
                          <a:spcPts val="0"/>
                        </a:spcBef>
                        <a:spcAft>
                          <a:spcPts val="0"/>
                        </a:spcAft>
                        <a:buFont typeface="Arial" panose="020B0604020202020204" pitchFamily="34" charset="0"/>
                        <a:buChar char="•"/>
                      </a:pPr>
                      <a:r>
                        <a:rPr lang="en-US" sz="1100" dirty="0">
                          <a:solidFill>
                            <a:schemeClr val="tx1"/>
                          </a:solidFill>
                        </a:rPr>
                        <a:t>SAP HANA </a:t>
                      </a:r>
                    </a:p>
                    <a:p>
                      <a:pPr marL="117475" indent="-117475">
                        <a:spcBef>
                          <a:spcPts val="0"/>
                        </a:spcBef>
                        <a:spcAft>
                          <a:spcPts val="0"/>
                        </a:spcAft>
                        <a:buFont typeface="Arial" panose="020B0604020202020204" pitchFamily="34" charset="0"/>
                        <a:buChar char="•"/>
                      </a:pPr>
                      <a:r>
                        <a:rPr lang="en-US" sz="1100" dirty="0">
                          <a:solidFill>
                            <a:schemeClr val="tx1"/>
                          </a:solidFill>
                        </a:rPr>
                        <a:t>Oracle</a:t>
                      </a:r>
                    </a:p>
                    <a:p>
                      <a:pPr marL="117475" indent="-117475">
                        <a:spcBef>
                          <a:spcPts val="0"/>
                        </a:spcBef>
                        <a:spcAft>
                          <a:spcPts val="0"/>
                        </a:spcAft>
                        <a:buFont typeface="Arial" panose="020B0604020202020204" pitchFamily="34" charset="0"/>
                        <a:buChar char="•"/>
                      </a:pPr>
                      <a:r>
                        <a:rPr lang="en-US" sz="1100" dirty="0">
                          <a:solidFill>
                            <a:schemeClr val="tx1"/>
                          </a:solidFill>
                        </a:rPr>
                        <a:t>Teradata</a:t>
                      </a: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SQL Server Analysis Services (Tabular &amp; Multidimensional)</a:t>
                      </a: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37972733"/>
                  </a:ext>
                </a:extLst>
              </a:tr>
              <a:tr h="272469">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Max # of data sources per report</a:t>
                      </a:r>
                    </a:p>
                  </a:txBody>
                  <a:tcPr marL="89617" marR="89617" marT="44808" marB="44808"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Unlimited</a:t>
                      </a:r>
                    </a:p>
                  </a:txBody>
                  <a:tcPr marL="89617" marR="89617" marT="44808" marB="44808"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One</a:t>
                      </a: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One</a:t>
                      </a: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56105198"/>
                  </a:ext>
                </a:extLst>
              </a:tr>
              <a:tr h="424848">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Data Transformations</a:t>
                      </a:r>
                    </a:p>
                  </a:txBody>
                  <a:tcPr marL="89617" marR="89617" marT="44808" marB="44808"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All transformations (100’s)</a:t>
                      </a:r>
                    </a:p>
                  </a:txBody>
                  <a:tcPr marL="89617" marR="89617" marT="44808" marB="44808"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Partial support</a:t>
                      </a:r>
                      <a:br>
                        <a:rPr lang="en-US" sz="1100" dirty="0">
                          <a:solidFill>
                            <a:schemeClr val="tx1"/>
                          </a:solidFill>
                        </a:rPr>
                      </a:br>
                      <a:r>
                        <a:rPr lang="en-US" sz="1100" dirty="0">
                          <a:solidFill>
                            <a:schemeClr val="tx1"/>
                          </a:solidFill>
                        </a:rPr>
                        <a:t>(varies by data source)</a:t>
                      </a: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648503"/>
                  </a:ext>
                </a:extLst>
              </a:tr>
              <a:tr h="592464">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Mashup Capabilities</a:t>
                      </a:r>
                    </a:p>
                  </a:txBody>
                  <a:tcPr marL="89617" marR="89617" marT="44808" marB="44808"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p>
                      <a:pPr marL="117475" indent="-117475">
                        <a:spcBef>
                          <a:spcPts val="0"/>
                        </a:spcBef>
                        <a:spcAft>
                          <a:spcPts val="0"/>
                        </a:spcAft>
                        <a:buFont typeface="Arial" panose="020B0604020202020204" pitchFamily="34" charset="0"/>
                        <a:buChar char="•"/>
                      </a:pPr>
                      <a:r>
                        <a:rPr lang="en-US" sz="1100" dirty="0">
                          <a:solidFill>
                            <a:schemeClr val="tx1"/>
                          </a:solidFill>
                        </a:rPr>
                        <a:t>Parameterized queries</a:t>
                      </a:r>
                    </a:p>
                  </a:txBody>
                  <a:tcPr marL="89617" marR="89617" marT="44808" marB="44808"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Merge (Joins)</a:t>
                      </a:r>
                    </a:p>
                    <a:p>
                      <a:pPr marL="117475" indent="-117475">
                        <a:spcBef>
                          <a:spcPts val="0"/>
                        </a:spcBef>
                        <a:spcAft>
                          <a:spcPts val="0"/>
                        </a:spcAft>
                        <a:buFont typeface="Arial" panose="020B0604020202020204" pitchFamily="34" charset="0"/>
                        <a:buChar char="•"/>
                      </a:pPr>
                      <a:r>
                        <a:rPr lang="en-US" sz="1100" dirty="0">
                          <a:solidFill>
                            <a:schemeClr val="tx1"/>
                          </a:solidFill>
                        </a:rPr>
                        <a:t>Append (Union)</a:t>
                      </a: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56640662"/>
                  </a:ext>
                </a:extLst>
              </a:tr>
              <a:tr h="760080">
                <a:tc>
                  <a:txBody>
                    <a:bodyPr/>
                    <a:lstStyle/>
                    <a:p>
                      <a:pPr algn="l"/>
                      <a:r>
                        <a:rPr lang="en-US" sz="1200" dirty="0">
                          <a:solidFill>
                            <a:schemeClr val="tx2"/>
                          </a:solidFill>
                          <a:latin typeface="Segoe UI Semibold" panose="020B0702040204020203" pitchFamily="34" charset="0"/>
                          <a:cs typeface="Segoe UI Semibold" panose="020B0702040204020203" pitchFamily="34" charset="0"/>
                        </a:rPr>
                        <a:t>Modeling Capabilities</a:t>
                      </a:r>
                    </a:p>
                  </a:txBody>
                  <a:tcPr marL="89617" marR="89617" marT="44808" marB="44808" anchor="ctr">
                    <a:lnL w="3175" cap="flat" cmpd="sng" algn="ctr">
                      <a:noFill/>
                      <a:prstDash val="solid"/>
                      <a:round/>
                      <a:headEnd type="none" w="med" len="med"/>
                      <a:tailEnd type="none" w="med" len="med"/>
                    </a:lnL>
                    <a:lnR w="1905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Relationships</a:t>
                      </a:r>
                    </a:p>
                    <a:p>
                      <a:pPr marL="117475" indent="-117475">
                        <a:spcBef>
                          <a:spcPts val="0"/>
                        </a:spcBef>
                        <a:spcAft>
                          <a:spcPts val="0"/>
                        </a:spcAft>
                        <a:buFont typeface="Arial" panose="020B0604020202020204" pitchFamily="34" charset="0"/>
                        <a:buChar char="•"/>
                      </a:pPr>
                      <a:r>
                        <a:rPr lang="en-US" sz="1100" dirty="0">
                          <a:solidFill>
                            <a:schemeClr val="tx1"/>
                          </a:solidFill>
                        </a:rPr>
                        <a:t>Calculated Columns &amp; Tables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Hierarchies</a:t>
                      </a:r>
                    </a:p>
                  </a:txBody>
                  <a:tcPr marL="89617" marR="89617" marT="44808" marB="44808" anchor="ctr">
                    <a:lnL w="19050" cap="flat" cmpd="sng" algn="ctr">
                      <a:no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spcBef>
                          <a:spcPts val="0"/>
                        </a:spcBef>
                        <a:spcAft>
                          <a:spcPts val="0"/>
                        </a:spcAft>
                        <a:buFont typeface="Arial" panose="020B0604020202020204" pitchFamily="34" charset="0"/>
                        <a:buChar char="•"/>
                      </a:pPr>
                      <a:r>
                        <a:rPr lang="en-US" sz="1100" dirty="0">
                          <a:solidFill>
                            <a:schemeClr val="tx1"/>
                          </a:solidFill>
                        </a:rPr>
                        <a:t>Calculated Columns</a:t>
                      </a:r>
                    </a:p>
                    <a:p>
                      <a:pPr marL="117475" indent="-117475">
                        <a:spcBef>
                          <a:spcPts val="0"/>
                        </a:spcBef>
                        <a:spcAft>
                          <a:spcPts val="0"/>
                        </a:spcAft>
                        <a:buFont typeface="Arial" panose="020B0604020202020204" pitchFamily="34" charset="0"/>
                        <a:buChar char="•"/>
                      </a:pPr>
                      <a:r>
                        <a:rPr lang="en-US" sz="1100" dirty="0">
                          <a:solidFill>
                            <a:schemeClr val="tx1"/>
                          </a:solidFill>
                        </a:rPr>
                        <a:t>Measures</a:t>
                      </a:r>
                    </a:p>
                    <a:p>
                      <a:pPr marL="117475" indent="-117475">
                        <a:spcBef>
                          <a:spcPts val="0"/>
                        </a:spcBef>
                        <a:spcAft>
                          <a:spcPts val="0"/>
                        </a:spcAft>
                        <a:buFont typeface="Arial" panose="020B0604020202020204" pitchFamily="34" charset="0"/>
                        <a:buChar char="•"/>
                      </a:pPr>
                      <a:r>
                        <a:rPr lang="en-US" sz="1100" dirty="0">
                          <a:solidFill>
                            <a:schemeClr val="tx1"/>
                          </a:solidFill>
                        </a:rPr>
                        <a:t>Change Column Types</a:t>
                      </a:r>
                    </a:p>
                    <a:p>
                      <a:pPr marL="117475" indent="-117475">
                        <a:spcBef>
                          <a:spcPts val="0"/>
                        </a:spcBef>
                        <a:spcAft>
                          <a:spcPts val="0"/>
                        </a:spcAft>
                      </a:pPr>
                      <a:endParaRPr lang="en-US" sz="1100" dirty="0">
                        <a:solidFill>
                          <a:schemeClr val="tx1"/>
                        </a:solidFill>
                      </a:endParaRP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17475" indent="-117475" algn="l">
                        <a:spcBef>
                          <a:spcPts val="0"/>
                        </a:spcBef>
                        <a:spcAft>
                          <a:spcPts val="0"/>
                        </a:spcAft>
                        <a:buFont typeface="Arial" panose="020B0604020202020204" pitchFamily="34" charset="0"/>
                        <a:buNone/>
                      </a:pPr>
                      <a:r>
                        <a:rPr lang="en-US" sz="1100" dirty="0">
                          <a:solidFill>
                            <a:schemeClr val="tx1"/>
                          </a:solidFill>
                        </a:rPr>
                        <a:t>None</a:t>
                      </a:r>
                    </a:p>
                  </a:txBody>
                  <a:tcPr marL="89617" marR="89617" marT="44808" marB="4480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91750143"/>
                  </a:ext>
                </a:extLst>
              </a:tr>
            </a:tbl>
          </a:graphicData>
        </a:graphic>
      </p:graphicFrame>
      <p:grpSp>
        <p:nvGrpSpPr>
          <p:cNvPr id="35" name="Group 34"/>
          <p:cNvGrpSpPr/>
          <p:nvPr/>
        </p:nvGrpSpPr>
        <p:grpSpPr>
          <a:xfrm>
            <a:off x="9143128" y="2621159"/>
            <a:ext cx="2781126" cy="1979221"/>
            <a:chOff x="6218237" y="1903115"/>
            <a:chExt cx="2781520" cy="914400"/>
          </a:xfrm>
          <a:noFill/>
        </p:grpSpPr>
        <p:sp>
          <p:nvSpPr>
            <p:cNvPr id="36" name="Rectangle 35"/>
            <p:cNvSpPr/>
            <p:nvPr/>
          </p:nvSpPr>
          <p:spPr bwMode="auto">
            <a:xfrm>
              <a:off x="6263957" y="1903115"/>
              <a:ext cx="2735800" cy="914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defTabSz="533298">
                <a:lnSpc>
                  <a:spcPct val="90000"/>
                </a:lnSpc>
                <a:spcBef>
                  <a:spcPts val="600"/>
                </a:spcBef>
                <a:spcAft>
                  <a:spcPts val="600"/>
                </a:spcAft>
              </a:pPr>
              <a:r>
                <a:rPr lang="en-US" dirty="0">
                  <a:solidFill>
                    <a:srgbClr val="0078D7"/>
                  </a:solidFill>
                  <a:latin typeface="Segoe UI Semilight"/>
                </a:rPr>
                <a:t>With Power BI Desktop, you can connect to your data in three ways: </a:t>
              </a:r>
            </a:p>
            <a:p>
              <a:pPr marL="169830" indent="-169830" defTabSz="533298" fontAlgn="base">
                <a:lnSpc>
                  <a:spcPct val="90000"/>
                </a:lnSpc>
                <a:spcAft>
                  <a:spcPts val="300"/>
                </a:spcAft>
                <a:buSzPct val="100000"/>
                <a:buFont typeface="Arial" panose="020B0604020202020204" pitchFamily="34" charset="0"/>
                <a:buChar char="•"/>
              </a:pPr>
              <a:r>
                <a:rPr lang="en-US" sz="1400" dirty="0">
                  <a:solidFill>
                    <a:srgbClr val="353535"/>
                  </a:solidFill>
                  <a:latin typeface="Segoe UI Semilight"/>
                </a:rPr>
                <a:t>Import</a:t>
              </a:r>
            </a:p>
            <a:p>
              <a:pPr marL="169830" indent="-169830" defTabSz="533298" fontAlgn="base">
                <a:lnSpc>
                  <a:spcPct val="90000"/>
                </a:lnSpc>
                <a:spcAft>
                  <a:spcPts val="300"/>
                </a:spcAft>
                <a:buSzPct val="100000"/>
                <a:buFont typeface="Arial" panose="020B0604020202020204" pitchFamily="34" charset="0"/>
                <a:buChar char="•"/>
              </a:pPr>
              <a:r>
                <a:rPr lang="en-US" sz="1400" dirty="0">
                  <a:solidFill>
                    <a:srgbClr val="353535"/>
                  </a:solidFill>
                  <a:latin typeface="Segoe UI Semilight"/>
                </a:rPr>
                <a:t>DirectQuery</a:t>
              </a:r>
            </a:p>
            <a:p>
              <a:pPr marL="169830" indent="-169830" defTabSz="533298" fontAlgn="base">
                <a:lnSpc>
                  <a:spcPct val="90000"/>
                </a:lnSpc>
                <a:spcAft>
                  <a:spcPts val="300"/>
                </a:spcAft>
                <a:buSzPct val="100000"/>
                <a:buFont typeface="Arial" panose="020B0604020202020204" pitchFamily="34" charset="0"/>
                <a:buChar char="•"/>
              </a:pPr>
              <a:r>
                <a:rPr lang="en-US" sz="1400" dirty="0" err="1">
                  <a:solidFill>
                    <a:srgbClr val="353535"/>
                  </a:solidFill>
                  <a:latin typeface="Segoe UI Semilight"/>
                </a:rPr>
                <a:t>LiveConnect</a:t>
              </a:r>
              <a:r>
                <a:rPr lang="en-US" sz="1400" dirty="0">
                  <a:solidFill>
                    <a:srgbClr val="353535"/>
                  </a:solidFill>
                  <a:latin typeface="Segoe UI Semilight"/>
                </a:rPr>
                <a:t> </a:t>
              </a:r>
            </a:p>
          </p:txBody>
        </p:sp>
        <p:sp>
          <p:nvSpPr>
            <p:cNvPr id="47" name="Rectangle 46"/>
            <p:cNvSpPr/>
            <p:nvPr/>
          </p:nvSpPr>
          <p:spPr bwMode="auto">
            <a:xfrm>
              <a:off x="6218237" y="1903115"/>
              <a:ext cx="4572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20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8660687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20BFDD8-C8A3-49E2-A076-4251FE7E1F91}"/>
              </a:ext>
            </a:extLst>
          </p:cNvPr>
          <p:cNvGraphicFramePr>
            <a:graphicFrameLocks noChangeAspect="1"/>
          </p:cNvGraphicFramePr>
          <p:nvPr>
            <p:custDataLst>
              <p:tags r:id="rId2"/>
            </p:custDataLst>
            <p:extLst>
              <p:ext uri="{D42A27DB-BD31-4B8C-83A1-F6EECF244321}">
                <p14:modId xmlns:p14="http://schemas.microsoft.com/office/powerpoint/2010/main" val="3731592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7" name="think-cell Slide" r:id="rId6" imgW="306" imgH="306" progId="TCLayout.ActiveDocument.1">
                  <p:embed/>
                </p:oleObj>
              </mc:Choice>
              <mc:Fallback>
                <p:oleObj name="think-cell Slide" r:id="rId6" imgW="306" imgH="306" progId="TCLayout.ActiveDocument.1">
                  <p:embed/>
                  <p:pic>
                    <p:nvPicPr>
                      <p:cNvPr id="5" name="Object 4" hidden="1">
                        <a:extLst>
                          <a:ext uri="{FF2B5EF4-FFF2-40B4-BE49-F238E27FC236}">
                            <a16:creationId xmlns:a16="http://schemas.microsoft.com/office/drawing/2014/main" id="{520BFDD8-C8A3-49E2-A076-4251FE7E1F9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12411B7-7AF7-46CA-90C7-FAC26C3AEB08}"/>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4000" dirty="0" err="1">
              <a:gradFill>
                <a:gsLst>
                  <a:gs pos="0">
                    <a:srgbClr val="FFFFFF"/>
                  </a:gs>
                  <a:gs pos="100000">
                    <a:srgbClr val="FFFFFF"/>
                  </a:gs>
                </a:gsLst>
                <a:lin ang="5400000" scaled="0"/>
              </a:gradFill>
              <a:latin typeface="Segoe UI Light" panose="020B0502040204020203" pitchFamily="34" charset="0"/>
              <a:cs typeface="Segoe UI" panose="020B0502040204020203" pitchFamily="34" charset="0"/>
              <a:sym typeface="Segoe UI Light" panose="020B0502040204020203" pitchFamily="34" charset="0"/>
            </a:endParaRPr>
          </a:p>
        </p:txBody>
      </p:sp>
      <p:sp>
        <p:nvSpPr>
          <p:cNvPr id="4" name="Title 3">
            <a:extLst>
              <a:ext uri="{FF2B5EF4-FFF2-40B4-BE49-F238E27FC236}">
                <a16:creationId xmlns:a16="http://schemas.microsoft.com/office/drawing/2014/main" id="{9A50D90E-43A2-46E4-A083-7682B0FF63FC}"/>
              </a:ext>
            </a:extLst>
          </p:cNvPr>
          <p:cNvSpPr>
            <a:spLocks noGrp="1"/>
          </p:cNvSpPr>
          <p:nvPr>
            <p:ph type="title"/>
          </p:nvPr>
        </p:nvSpPr>
        <p:spPr>
          <a:xfrm>
            <a:off x="182880" y="182880"/>
            <a:ext cx="11704320" cy="731520"/>
          </a:xfrm>
        </p:spPr>
        <p:txBody>
          <a:bodyPr/>
          <a:lstStyle/>
          <a:p>
            <a:r>
              <a:rPr lang="en-US" sz="4000" dirty="0"/>
              <a:t>User-driven innovation with continuous updates</a:t>
            </a:r>
          </a:p>
        </p:txBody>
      </p:sp>
      <p:sp>
        <p:nvSpPr>
          <p:cNvPr id="3" name="TextBox 2">
            <a:extLst>
              <a:ext uri="{FF2B5EF4-FFF2-40B4-BE49-F238E27FC236}">
                <a16:creationId xmlns:a16="http://schemas.microsoft.com/office/drawing/2014/main" id="{746A3922-8C53-4B3B-96AB-EE2A57C9F9FB}"/>
              </a:ext>
            </a:extLst>
          </p:cNvPr>
          <p:cNvSpPr txBox="1"/>
          <p:nvPr/>
        </p:nvSpPr>
        <p:spPr>
          <a:xfrm>
            <a:off x="269240" y="1160055"/>
            <a:ext cx="2579427" cy="5347105"/>
          </a:xfrm>
          <a:prstGeom prst="rect">
            <a:avLst/>
          </a:prstGeom>
          <a:noFill/>
        </p:spPr>
        <p:txBody>
          <a:bodyPr wrap="square" lIns="182880" tIns="146304" rIns="182880" bIns="146304" rtlCol="0">
            <a:spAutoFit/>
          </a:bodyPr>
          <a:lstStyle/>
          <a:p>
            <a:pPr>
              <a:lnSpc>
                <a:spcPct val="90000"/>
              </a:lnSpc>
              <a:spcBef>
                <a:spcPts val="600"/>
              </a:spcBef>
            </a:pPr>
            <a:r>
              <a:rPr lang="en-US" sz="1200" dirty="0">
                <a:solidFill>
                  <a:schemeClr val="tx2"/>
                </a:solidFill>
                <a:latin typeface="Segoe UI Semibold" panose="020B0702040204020203" pitchFamily="34" charset="0"/>
                <a:cs typeface="Segoe UI Semibold" panose="020B0702040204020203" pitchFamily="34" charset="0"/>
              </a:rPr>
              <a:t>Reporting</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Bookmarking (preview)</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Selection pane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and visual display controls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Bookmark links for shapes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and images (preview)</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Spotlight</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Scatter and bubble markers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Increase the number of data points shown in scatter charts</a:t>
            </a:r>
          </a:p>
          <a:p>
            <a:pPr marL="114300" indent="-114300">
              <a:lnSpc>
                <a:spcPct val="90000"/>
              </a:lnSpc>
              <a:spcBef>
                <a:spcPts val="200"/>
              </a:spcBef>
              <a:buFont typeface="Arial" panose="020B0604020202020204" pitchFamily="34" charset="0"/>
              <a:buChar char="•"/>
            </a:pPr>
            <a:r>
              <a:rPr lang="en-US" sz="900" dirty="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Drillthrough</a:t>
            </a: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to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another report page</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Explain the increase/decrease insights (preview)</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Ribbon chart</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Theming preview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update—chart style controls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Accessibility improvements: Accessible See data and keyboard shortcut helper dialog</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High density scatter chart sampling</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Cartesian gridline style control</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Visio visual (preview) Show values on rows for matrix</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Color scales on font colors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for table and matrix</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Custom subtotal settings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per level of matrix</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Line styles and legend options</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Scatter chart performance improvements</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New table and matrix visuals are now generally available</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Renaming fields in visuals</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Custom visuals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store integration</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Relative date filters</a:t>
            </a:r>
          </a:p>
        </p:txBody>
      </p:sp>
      <p:sp>
        <p:nvSpPr>
          <p:cNvPr id="8" name="TextBox 7">
            <a:extLst>
              <a:ext uri="{FF2B5EF4-FFF2-40B4-BE49-F238E27FC236}">
                <a16:creationId xmlns:a16="http://schemas.microsoft.com/office/drawing/2014/main" id="{02A6DE46-B4AA-434F-A39B-FDDD3D0CDAF1}"/>
              </a:ext>
            </a:extLst>
          </p:cNvPr>
          <p:cNvSpPr txBox="1"/>
          <p:nvPr/>
        </p:nvSpPr>
        <p:spPr>
          <a:xfrm>
            <a:off x="9361535" y="1160055"/>
            <a:ext cx="2579427" cy="5761321"/>
          </a:xfrm>
          <a:prstGeom prst="rect">
            <a:avLst/>
          </a:prstGeom>
          <a:noFill/>
        </p:spPr>
        <p:txBody>
          <a:bodyPr wrap="square" lIns="182880" tIns="146304" rIns="182880" bIns="146304" rtlCol="0">
            <a:spAutoFit/>
          </a:bodyPr>
          <a:lstStyle/>
          <a:p>
            <a:pPr>
              <a:lnSpc>
                <a:spcPct val="90000"/>
              </a:lnSpc>
              <a:spcBef>
                <a:spcPts val="600"/>
              </a:spcBef>
            </a:pPr>
            <a:r>
              <a:rPr lang="en-US" sz="1200" dirty="0">
                <a:solidFill>
                  <a:schemeClr val="tx2"/>
                </a:solidFill>
                <a:latin typeface="Segoe UI Semibold" panose="020B0702040204020203" pitchFamily="34" charset="0"/>
                <a:cs typeface="Segoe UI Semibold" panose="020B0702040204020203" pitchFamily="34" charset="0"/>
              </a:rPr>
              <a:t>Data connectivity</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Vertica connector (beta)</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SAP BW connector: support for additional member properties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Azure Consumption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Insights connector</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Improvements to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the Dynamics 365 for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Financials connector</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Live connect to the Power BI service is generally available</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Google </a:t>
            </a:r>
            <a:r>
              <a:rPr lang="en-US" sz="900" dirty="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BigQuery</a:t>
            </a: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connector (beta)</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Snowflake connector general availability</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Power BI service Live Connect to On-Premises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and Push datasets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Impala connector GA</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Amazon Redshift GA</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SAP BW connector—DQ support (beta)</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IBM Netezza connector (beta)</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New connector: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Dynamics 365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for Customer Insights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Combine files—</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ability to reference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“First File” as example</a:t>
            </a:r>
            <a:endParaRPr lang="en-US" sz="90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a:lnSpc>
                <a:spcPct val="90000"/>
              </a:lnSpc>
              <a:spcBef>
                <a:spcPts val="600"/>
              </a:spcBef>
            </a:pPr>
            <a:r>
              <a:rPr lang="en-US" sz="1200" dirty="0">
                <a:solidFill>
                  <a:schemeClr val="tx2"/>
                </a:solidFill>
                <a:latin typeface="Segoe UI Semibold" panose="020B0702040204020203" pitchFamily="34" charset="0"/>
                <a:cs typeface="Segoe UI Semibold" panose="020B0702040204020203" pitchFamily="34" charset="0"/>
              </a:rPr>
              <a:t>Other</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Two new transforms: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Extract text before/after/between delimiters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Unpivot only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selected columns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“Add Column From Examples” enhancements</a:t>
            </a:r>
            <a:endParaRPr lang="en-US" sz="900" dirty="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Power BI Desktop in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the Windows Store</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Improved access to help content</a:t>
            </a:r>
          </a:p>
        </p:txBody>
      </p:sp>
      <p:sp>
        <p:nvSpPr>
          <p:cNvPr id="9" name="TextBox 8">
            <a:extLst>
              <a:ext uri="{FF2B5EF4-FFF2-40B4-BE49-F238E27FC236}">
                <a16:creationId xmlns:a16="http://schemas.microsoft.com/office/drawing/2014/main" id="{AD428247-931B-4FA3-B25D-6F0FF53ECA60}"/>
              </a:ext>
            </a:extLst>
          </p:cNvPr>
          <p:cNvSpPr txBox="1"/>
          <p:nvPr/>
        </p:nvSpPr>
        <p:spPr>
          <a:xfrm>
            <a:off x="6330770" y="1160055"/>
            <a:ext cx="2579427" cy="4092146"/>
          </a:xfrm>
          <a:prstGeom prst="rect">
            <a:avLst/>
          </a:prstGeom>
          <a:noFill/>
        </p:spPr>
        <p:txBody>
          <a:bodyPr wrap="square" lIns="182880" tIns="146304" rIns="182880" bIns="146304" rtlCol="0">
            <a:spAutoFit/>
          </a:bodyPr>
          <a:lstStyle/>
          <a:p>
            <a:pPr>
              <a:lnSpc>
                <a:spcPct val="90000"/>
              </a:lnSpc>
              <a:spcBef>
                <a:spcPts val="600"/>
              </a:spcBef>
            </a:pPr>
            <a:r>
              <a:rPr lang="en-US" sz="1200" dirty="0">
                <a:solidFill>
                  <a:schemeClr val="tx2"/>
                </a:solidFill>
                <a:latin typeface="Segoe UI Semibold" panose="020B0702040204020203" pitchFamily="34" charset="0"/>
                <a:cs typeface="Segoe UI Semibold" panose="020B0702040204020203" pitchFamily="34" charset="0"/>
              </a:rPr>
              <a:t>Analytics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Quick measures for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SSAS live connections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Sales from new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customers quick measure</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Cell-level formatting for multidimensional AS models</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What if parameters</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New scatter chart analytics features</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Symmetry shading</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Ratio line</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New quick measure: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weighted average</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Quick measures from the community: Star rating and concatenated list of values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Bidirectional cross filtering for </a:t>
            </a:r>
            <a:r>
              <a:rPr lang="en-US" sz="900" dirty="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DirectQuery</a:t>
            </a: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is now generally available</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Report level measures for live connections to Analysis Services tabular models and Power BI service datasets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2 new quick measures (preview): Total for category and Rolling average</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Bin by count</a:t>
            </a:r>
          </a:p>
          <a:p>
            <a:pPr marL="114300" lvl="0" indent="-114300">
              <a:lnSpc>
                <a:spcPct val="90000"/>
              </a:lnSpc>
              <a:spcBef>
                <a:spcPts val="200"/>
              </a:spcBef>
              <a:buFont typeface="Arial" panose="020B0604020202020204" pitchFamily="34" charset="0"/>
              <a:buChar char="•"/>
              <a:defRPr/>
            </a:pPr>
            <a:endPar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a:p>
            <a:pPr marL="114300" lvl="0" indent="-114300">
              <a:lnSpc>
                <a:spcPct val="90000"/>
              </a:lnSpc>
              <a:spcBef>
                <a:spcPts val="200"/>
              </a:spcBef>
              <a:buFont typeface="Arial" panose="020B0604020202020204" pitchFamily="34" charset="0"/>
              <a:buChar char="•"/>
              <a:defRPr/>
            </a:pPr>
            <a:endPar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a:p>
            <a:pPr marL="114300" indent="-114300">
              <a:lnSpc>
                <a:spcPct val="90000"/>
              </a:lnSpc>
              <a:spcBef>
                <a:spcPts val="200"/>
              </a:spcBef>
              <a:buFont typeface="Arial" panose="020B0604020202020204" pitchFamily="34" charset="0"/>
              <a:buChar char="•"/>
            </a:pPr>
            <a:endPar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FEC3AB9B-4516-4934-8BE3-A85B2380AE1D}"/>
              </a:ext>
            </a:extLst>
          </p:cNvPr>
          <p:cNvSpPr txBox="1"/>
          <p:nvPr/>
        </p:nvSpPr>
        <p:spPr>
          <a:xfrm>
            <a:off x="3176213" y="1160055"/>
            <a:ext cx="2579427" cy="3889270"/>
          </a:xfrm>
          <a:prstGeom prst="rect">
            <a:avLst/>
          </a:prstGeom>
          <a:noFill/>
        </p:spPr>
        <p:txBody>
          <a:bodyPr wrap="square" lIns="182880" tIns="146304" rIns="182880" bIns="146304" rtlCol="0">
            <a:spAutoFit/>
          </a:bodyPr>
          <a:lstStyle/>
          <a:p>
            <a:pPr>
              <a:lnSpc>
                <a:spcPct val="90000"/>
              </a:lnSpc>
              <a:spcBef>
                <a:spcPts val="200"/>
              </a:spcBef>
              <a:defRPr/>
            </a:pPr>
            <a:endParaRPr lang="en-US" sz="12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Responsive layout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for visuals (preview)</a:t>
            </a:r>
          </a:p>
          <a:p>
            <a:pPr marL="114300" lvl="0" indent="-114300">
              <a:lnSpc>
                <a:spcPct val="90000"/>
              </a:lnSpc>
              <a:spcBef>
                <a:spcPts val="200"/>
              </a:spcBef>
              <a:buFont typeface="Arial" panose="020B0604020202020204" pitchFamily="34" charset="0"/>
              <a:buChar char="•"/>
              <a:defRP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New waterfall chart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option—breakdown</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Data bars for new table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and matrix (preview)</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Markers on line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and area charts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Consume Power BI reports with keyboard navigation and screen reader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support and create accessible reports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Visuals font family setting</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Horizontal Image Slicer</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Shade area of the line</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Bing maps improvements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Map themes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Improved geo </a:t>
            </a:r>
            <a:b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hierarchy experience</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High density line sampling</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Relative date slicer (preview)</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New table visual (preview)</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Combo chart data label enhancements</a:t>
            </a:r>
          </a:p>
          <a:p>
            <a:pPr marL="114300" indent="-114300">
              <a:lnSpc>
                <a:spcPct val="90000"/>
              </a:lnSpc>
              <a:spcBef>
                <a:spcPts val="200"/>
              </a:spcBef>
              <a:buFont typeface="Arial" panose="020B0604020202020204" pitchFamily="34" charset="0"/>
              <a:buChar char="•"/>
            </a:pP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More URL support in table and matrix</a:t>
            </a:r>
          </a:p>
          <a:p>
            <a:pPr marL="114300" indent="-114300">
              <a:lnSpc>
                <a:spcPct val="90000"/>
              </a:lnSpc>
              <a:spcBef>
                <a:spcPts val="200"/>
              </a:spcBef>
              <a:buFont typeface="Arial" panose="020B0604020202020204" pitchFamily="34" charset="0"/>
              <a:buChar char="•"/>
            </a:pPr>
            <a:r>
              <a:rPr lang="en-US" sz="900" dirty="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Mailto</a:t>
            </a:r>
            <a:r>
              <a:rPr lang="en-US" sz="9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links in textbox</a:t>
            </a:r>
          </a:p>
        </p:txBody>
      </p:sp>
    </p:spTree>
    <p:extLst>
      <p:ext uri="{BB962C8B-B14F-4D97-AF65-F5344CB8AC3E}">
        <p14:creationId xmlns:p14="http://schemas.microsoft.com/office/powerpoint/2010/main" val="33146703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1704320" cy="731520"/>
          </a:xfrm>
        </p:spPr>
        <p:txBody>
          <a:bodyPr/>
          <a:lstStyle/>
          <a:p>
            <a:r>
              <a:rPr lang="en-US" sz="4000" dirty="0"/>
              <a:t>Storytelling and customization with bookmarks</a:t>
            </a:r>
          </a:p>
        </p:txBody>
      </p:sp>
      <p:grpSp>
        <p:nvGrpSpPr>
          <p:cNvPr id="23" name="Group 22"/>
          <p:cNvGrpSpPr/>
          <p:nvPr/>
        </p:nvGrpSpPr>
        <p:grpSpPr>
          <a:xfrm>
            <a:off x="5533942" y="2380331"/>
            <a:ext cx="4571267" cy="2635489"/>
            <a:chOff x="816202" y="2290303"/>
            <a:chExt cx="5480322" cy="3159590"/>
          </a:xfrm>
        </p:grpSpPr>
        <p:sp>
          <p:nvSpPr>
            <p:cNvPr id="24" name="Rectangle 23"/>
            <p:cNvSpPr/>
            <p:nvPr/>
          </p:nvSpPr>
          <p:spPr bwMode="auto">
            <a:xfrm>
              <a:off x="1322057" y="2290303"/>
              <a:ext cx="4551105" cy="294737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sp>
          <p:nvSpPr>
            <p:cNvPr id="25" name="Freeform 51"/>
            <p:cNvSpPr>
              <a:spLocks/>
            </p:cNvSpPr>
            <p:nvPr/>
          </p:nvSpPr>
          <p:spPr bwMode="auto">
            <a:xfrm>
              <a:off x="816202" y="5231569"/>
              <a:ext cx="5480322" cy="218324"/>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26" name="Rectangle 25"/>
            <p:cNvSpPr/>
            <p:nvPr/>
          </p:nvSpPr>
          <p:spPr bwMode="auto">
            <a:xfrm>
              <a:off x="1540151" y="2517733"/>
              <a:ext cx="4114919" cy="241594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Freeform: Shape 36"/>
            <p:cNvSpPr/>
            <p:nvPr/>
          </p:nvSpPr>
          <p:spPr bwMode="auto">
            <a:xfrm>
              <a:off x="2735973" y="2290303"/>
              <a:ext cx="3129774" cy="2876359"/>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dirty="0" err="1">
                <a:solidFill>
                  <a:srgbClr val="353535"/>
                </a:solidFill>
                <a:latin typeface="Segoe UI Semilight"/>
              </a:endParaRPr>
            </a:p>
          </p:txBody>
        </p:sp>
      </p:grpSp>
      <p:pic>
        <p:nvPicPr>
          <p:cNvPr id="5" name="Picture 4">
            <a:extLst>
              <a:ext uri="{FF2B5EF4-FFF2-40B4-BE49-F238E27FC236}">
                <a16:creationId xmlns:a16="http://schemas.microsoft.com/office/drawing/2014/main" id="{1785CD39-4F0E-4110-B682-57CFB8976770}"/>
              </a:ext>
            </a:extLst>
          </p:cNvPr>
          <p:cNvPicPr>
            <a:picLocks noChangeAspect="1"/>
          </p:cNvPicPr>
          <p:nvPr/>
        </p:nvPicPr>
        <p:blipFill>
          <a:blip r:embed="rId3"/>
          <a:stretch>
            <a:fillRect/>
          </a:stretch>
        </p:blipFill>
        <p:spPr>
          <a:xfrm>
            <a:off x="6034994" y="2457007"/>
            <a:ext cx="3621505" cy="2376704"/>
          </a:xfrm>
          <a:prstGeom prst="rect">
            <a:avLst/>
          </a:prstGeom>
        </p:spPr>
      </p:pic>
      <p:pic>
        <p:nvPicPr>
          <p:cNvPr id="1026" name="Picture 2" descr="https://powerbicdn.azureedge.net/mediahandler/blog/media/PowerBI/blog/5b992afb-aae1-410a-bc99-4ca281c415fc.jpg">
            <a:extLst>
              <a:ext uri="{FF2B5EF4-FFF2-40B4-BE49-F238E27FC236}">
                <a16:creationId xmlns:a16="http://schemas.microsoft.com/office/drawing/2014/main" id="{BA391904-A4CB-4BC0-B0FD-88A094384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2144" y="2086919"/>
            <a:ext cx="1280213" cy="337711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4C0D5D5-3858-49A0-BA12-92C1AAC37DC5}"/>
              </a:ext>
            </a:extLst>
          </p:cNvPr>
          <p:cNvSpPr/>
          <p:nvPr/>
        </p:nvSpPr>
        <p:spPr>
          <a:xfrm>
            <a:off x="599643" y="1402518"/>
            <a:ext cx="4465242" cy="4745915"/>
          </a:xfrm>
          <a:prstGeom prst="rect">
            <a:avLst/>
          </a:prstGeom>
        </p:spPr>
        <p:txBody>
          <a:bodyPr wrap="square">
            <a:spAutoFit/>
          </a:bodyPr>
          <a:lstStyle/>
          <a:p>
            <a:pPr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Keep track of states in your exploration</a:t>
            </a:r>
          </a:p>
          <a:p>
            <a:pPr lvl="0" defTabSz="932597">
              <a:lnSpc>
                <a:spcPct val="90000"/>
              </a:lnSpc>
              <a:defRPr/>
            </a:pPr>
            <a:endParaRPr lang="en-US" sz="28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Tell a story with your data guiding your data consumers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Create a custom navigation within a report</a:t>
            </a:r>
          </a:p>
          <a:p>
            <a:pPr lvl="0" defTabSz="932597">
              <a:lnSpc>
                <a:spcPct val="90000"/>
              </a:lnSpc>
              <a:defRPr/>
            </a:pPr>
            <a:endParaRPr lang="en-US" sz="28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Dynamically switch between visuals to tell your story</a:t>
            </a:r>
          </a:p>
        </p:txBody>
      </p:sp>
    </p:spTree>
    <p:extLst>
      <p:ext uri="{BB962C8B-B14F-4D97-AF65-F5344CB8AC3E}">
        <p14:creationId xmlns:p14="http://schemas.microsoft.com/office/powerpoint/2010/main" val="26458443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91440"/>
            <a:ext cx="11704320" cy="731520"/>
          </a:xfrm>
        </p:spPr>
        <p:txBody>
          <a:bodyPr/>
          <a:lstStyle/>
          <a:p>
            <a:r>
              <a:rPr lang="en-US" sz="4000" dirty="0"/>
              <a:t>Built-in intelligence to empower everyone</a:t>
            </a:r>
          </a:p>
        </p:txBody>
      </p:sp>
      <p:grpSp>
        <p:nvGrpSpPr>
          <p:cNvPr id="55" name="Group 54">
            <a:extLst>
              <a:ext uri="{FF2B5EF4-FFF2-40B4-BE49-F238E27FC236}">
                <a16:creationId xmlns:a16="http://schemas.microsoft.com/office/drawing/2014/main" id="{9540352F-6802-4E06-9453-41890866E4AA}"/>
              </a:ext>
            </a:extLst>
          </p:cNvPr>
          <p:cNvGrpSpPr/>
          <p:nvPr/>
        </p:nvGrpSpPr>
        <p:grpSpPr>
          <a:xfrm>
            <a:off x="6734936" y="2221541"/>
            <a:ext cx="4663892" cy="2780989"/>
            <a:chOff x="448183" y="1920901"/>
            <a:chExt cx="3780030" cy="2253958"/>
          </a:xfrm>
        </p:grpSpPr>
        <p:sp>
          <p:nvSpPr>
            <p:cNvPr id="56" name="Rectangle 55">
              <a:extLst>
                <a:ext uri="{FF2B5EF4-FFF2-40B4-BE49-F238E27FC236}">
                  <a16:creationId xmlns:a16="http://schemas.microsoft.com/office/drawing/2014/main" id="{25D81379-9BF3-43E7-87D0-A362CCF0BB39}"/>
                </a:ext>
              </a:extLst>
            </p:cNvPr>
            <p:cNvSpPr/>
            <p:nvPr/>
          </p:nvSpPr>
          <p:spPr bwMode="auto">
            <a:xfrm>
              <a:off x="733255" y="1920901"/>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dirty="0" err="1">
                <a:solidFill>
                  <a:srgbClr val="353535"/>
                </a:solidFill>
                <a:latin typeface="Segoe UI Semilight"/>
              </a:endParaRPr>
            </a:p>
          </p:txBody>
        </p:sp>
        <p:sp>
          <p:nvSpPr>
            <p:cNvPr id="57" name="Freeform 51">
              <a:extLst>
                <a:ext uri="{FF2B5EF4-FFF2-40B4-BE49-F238E27FC236}">
                  <a16:creationId xmlns:a16="http://schemas.microsoft.com/office/drawing/2014/main" id="{92207D5A-33B7-4F7F-9C53-9A3C3001705E}"/>
                </a:ext>
              </a:extLst>
            </p:cNvPr>
            <p:cNvSpPr>
              <a:spLocks/>
            </p:cNvSpPr>
            <p:nvPr/>
          </p:nvSpPr>
          <p:spPr bwMode="auto">
            <a:xfrm>
              <a:off x="448183" y="3931065"/>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sp>
          <p:nvSpPr>
            <p:cNvPr id="58" name="Freeform: Shape 57">
              <a:extLst>
                <a:ext uri="{FF2B5EF4-FFF2-40B4-BE49-F238E27FC236}">
                  <a16:creationId xmlns:a16="http://schemas.microsoft.com/office/drawing/2014/main" id="{DFF70CC6-920F-41C0-8382-E0962AD49634}"/>
                </a:ext>
              </a:extLst>
            </p:cNvPr>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30" tIns="44814" rIns="89630" bIns="44814" numCol="1" anchor="t" anchorCtr="0" compatLnSpc="1">
              <a:prstTxWarp prst="textNoShape">
                <a:avLst/>
              </a:prstTxWarp>
              <a:noAutofit/>
            </a:bodyPr>
            <a:lstStyle/>
            <a:p>
              <a:pPr defTabSz="914192"/>
              <a:endParaRPr lang="en-US" sz="1765" dirty="0" err="1">
                <a:solidFill>
                  <a:srgbClr val="353535"/>
                </a:solidFill>
                <a:latin typeface="Segoe UI Semilight"/>
              </a:endParaRPr>
            </a:p>
          </p:txBody>
        </p:sp>
      </p:grpSp>
      <p:pic>
        <p:nvPicPr>
          <p:cNvPr id="5" name="Picture 4">
            <a:extLst>
              <a:ext uri="{FF2B5EF4-FFF2-40B4-BE49-F238E27FC236}">
                <a16:creationId xmlns:a16="http://schemas.microsoft.com/office/drawing/2014/main" id="{6523F629-234C-45A5-BD3C-D988A73CF14A}"/>
              </a:ext>
            </a:extLst>
          </p:cNvPr>
          <p:cNvPicPr>
            <a:picLocks noChangeAspect="1"/>
          </p:cNvPicPr>
          <p:nvPr/>
        </p:nvPicPr>
        <p:blipFill>
          <a:blip r:embed="rId3"/>
          <a:stretch>
            <a:fillRect/>
          </a:stretch>
        </p:blipFill>
        <p:spPr>
          <a:xfrm>
            <a:off x="7217524" y="2350158"/>
            <a:ext cx="3699032" cy="2353443"/>
          </a:xfrm>
          <a:prstGeom prst="rect">
            <a:avLst/>
          </a:prstGeom>
        </p:spPr>
      </p:pic>
      <p:sp>
        <p:nvSpPr>
          <p:cNvPr id="22" name="Rectangle 21">
            <a:extLst>
              <a:ext uri="{FF2B5EF4-FFF2-40B4-BE49-F238E27FC236}">
                <a16:creationId xmlns:a16="http://schemas.microsoft.com/office/drawing/2014/main" id="{18BC65F5-F0F0-4EA4-BD86-8F8A7FB4967A}"/>
              </a:ext>
            </a:extLst>
          </p:cNvPr>
          <p:cNvSpPr/>
          <p:nvPr/>
        </p:nvSpPr>
        <p:spPr>
          <a:xfrm>
            <a:off x="856925" y="1639650"/>
            <a:ext cx="5076329" cy="3970318"/>
          </a:xfrm>
          <a:prstGeom prst="rect">
            <a:avLst/>
          </a:prstGeom>
        </p:spPr>
        <p:txBody>
          <a:bodyPr wrap="square">
            <a:spAutoFit/>
          </a:bodyPr>
          <a:lstStyle/>
          <a:p>
            <a:pPr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Quick measures for advanced calculations</a:t>
            </a:r>
          </a:p>
          <a:p>
            <a:pPr lvl="0" defTabSz="932597">
              <a:lnSpc>
                <a:spcPct val="90000"/>
              </a:lnSpc>
              <a:defRPr/>
            </a:pPr>
            <a:endParaRPr lang="en-US" sz="28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Out-of-the-box forecasting and through custom visuals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Grouping, binning, and clustering</a:t>
            </a:r>
          </a:p>
          <a:p>
            <a:pPr lvl="0" defTabSz="932597">
              <a:lnSpc>
                <a:spcPct val="90000"/>
              </a:lnSpc>
              <a:defRPr/>
            </a:pPr>
            <a:endParaRPr lang="en-US" sz="28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Built in integration with R</a:t>
            </a:r>
          </a:p>
        </p:txBody>
      </p:sp>
    </p:spTree>
    <p:extLst>
      <p:ext uri="{BB962C8B-B14F-4D97-AF65-F5344CB8AC3E}">
        <p14:creationId xmlns:p14="http://schemas.microsoft.com/office/powerpoint/2010/main" val="41578113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owerbicdn.azureedge.net/cvt-01f358a7f8a9456b77d7ed28f2335458d0a173fd1c4cc442410e2ef86b9e4ab4/pictures/pages/desktop/hero_1600x600.jpg">
            <a:extLst>
              <a:ext uri="{FF2B5EF4-FFF2-40B4-BE49-F238E27FC236}">
                <a16:creationId xmlns:a16="http://schemas.microsoft.com/office/drawing/2014/main" id="{47BC5C6E-0865-47C9-BAC9-851AFE7CA6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84" r="1"/>
          <a:stretch/>
        </p:blipFill>
        <p:spPr bwMode="auto">
          <a:xfrm>
            <a:off x="0" y="-2673"/>
            <a:ext cx="12192000" cy="68633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38E6FF-6BF6-493F-AB09-6D268905BC26}"/>
              </a:ext>
            </a:extLst>
          </p:cNvPr>
          <p:cNvSpPr txBox="1"/>
          <p:nvPr/>
        </p:nvSpPr>
        <p:spPr>
          <a:xfrm>
            <a:off x="313898" y="2118815"/>
            <a:ext cx="5431809" cy="2175467"/>
          </a:xfrm>
          <a:prstGeom prst="rect">
            <a:avLst/>
          </a:prstGeom>
          <a:solidFill>
            <a:schemeClr val="bg1">
              <a:alpha val="60000"/>
            </a:schemeClr>
          </a:solidFill>
          <a:ln>
            <a:noFill/>
          </a:ln>
        </p:spPr>
        <p:txBody>
          <a:bodyPr wrap="square" lIns="182880" tIns="182880" rIns="365760" bIns="274320" rtlCol="0">
            <a:spAutoFit/>
          </a:bodyPr>
          <a:lstStyle/>
          <a:p>
            <a:pPr>
              <a:lnSpc>
                <a:spcPct val="90000"/>
              </a:lnSpc>
              <a:spcAft>
                <a:spcPts val="600"/>
              </a:spcAft>
            </a:pPr>
            <a:r>
              <a:rPr lang="en-US" sz="4509" b="1" spc="-98" dirty="0">
                <a:ln w="3175">
                  <a:noFill/>
                </a:ln>
                <a:gradFill>
                  <a:gsLst>
                    <a:gs pos="18471">
                      <a:srgbClr val="353535"/>
                    </a:gs>
                    <a:gs pos="46000">
                      <a:srgbClr val="353535"/>
                    </a:gs>
                  </a:gsLst>
                  <a:lin ang="5400000" scaled="0"/>
                </a:gradFill>
                <a:latin typeface="Segoe UI Light"/>
                <a:cs typeface="Segoe UI" pitchFamily="34" charset="0"/>
              </a:rPr>
              <a:t>Power BI Desktop overview</a:t>
            </a:r>
          </a:p>
          <a:p>
            <a:pPr>
              <a:lnSpc>
                <a:spcPct val="90000"/>
              </a:lnSpc>
              <a:spcAft>
                <a:spcPts val="600"/>
              </a:spcAft>
            </a:pPr>
            <a:endParaRPr lang="en-US" sz="2800" spc="-98" dirty="0">
              <a:ln w="3175">
                <a:noFill/>
              </a:ln>
              <a:gradFill>
                <a:gsLst>
                  <a:gs pos="18471">
                    <a:srgbClr val="353535"/>
                  </a:gs>
                  <a:gs pos="46000">
                    <a:srgbClr val="353535"/>
                  </a:gs>
                </a:gsLst>
                <a:lin ang="5400000" scaled="0"/>
              </a:gradFill>
              <a:latin typeface="Segoe UI Light"/>
              <a:cs typeface="Segoe UI" pitchFamily="34" charset="0"/>
            </a:endParaRPr>
          </a:p>
        </p:txBody>
      </p:sp>
      <p:pic>
        <p:nvPicPr>
          <p:cNvPr id="7" name="Picture 6">
            <a:extLst>
              <a:ext uri="{FF2B5EF4-FFF2-40B4-BE49-F238E27FC236}">
                <a16:creationId xmlns:a16="http://schemas.microsoft.com/office/drawing/2014/main" id="{C7B4BB98-5F49-405E-B6BA-47328B224F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828" y="150138"/>
            <a:ext cx="2100999" cy="941683"/>
          </a:xfrm>
          <a:prstGeom prst="rect">
            <a:avLst/>
          </a:prstGeom>
        </p:spPr>
      </p:pic>
      <p:sp>
        <p:nvSpPr>
          <p:cNvPr id="5" name="TextBox 6">
            <a:extLst>
              <a:ext uri="{FF2B5EF4-FFF2-40B4-BE49-F238E27FC236}">
                <a16:creationId xmlns:a16="http://schemas.microsoft.com/office/drawing/2014/main" id="{474536C0-9E94-44AE-BC93-DA7725E31E97}"/>
              </a:ext>
            </a:extLst>
          </p:cNvPr>
          <p:cNvSpPr txBox="1"/>
          <p:nvPr/>
        </p:nvSpPr>
        <p:spPr>
          <a:xfrm>
            <a:off x="416848" y="4499196"/>
            <a:ext cx="4322966"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effectLst>
                  <a:outerShdw blurRad="38100" dist="38100" dir="2700000" algn="tl">
                    <a:srgbClr val="000000">
                      <a:alpha val="43137"/>
                    </a:srgbClr>
                  </a:outerShdw>
                </a:effectLst>
              </a:rPr>
              <a:t>Senaj Lelic</a:t>
            </a:r>
          </a:p>
          <a:p>
            <a:r>
              <a:rPr lang="en-US" sz="2400" dirty="0">
                <a:solidFill>
                  <a:schemeClr val="bg1"/>
                </a:solidFill>
                <a:effectLst>
                  <a:outerShdw blurRad="38100" dist="38100" dir="2700000" algn="tl">
                    <a:srgbClr val="000000">
                      <a:alpha val="43137"/>
                    </a:srgbClr>
                  </a:outerShdw>
                </a:effectLst>
              </a:rPr>
              <a:t>Trainer</a:t>
            </a:r>
          </a:p>
          <a:p>
            <a:r>
              <a:rPr lang="en-US" sz="2400" dirty="0">
                <a:solidFill>
                  <a:schemeClr val="bg1"/>
                </a:solidFill>
                <a:effectLst>
                  <a:outerShdw blurRad="38100" dist="38100" dir="2700000" algn="tl">
                    <a:srgbClr val="000000">
                      <a:alpha val="43137"/>
                    </a:srgbClr>
                  </a:outerShdw>
                </a:effectLst>
              </a:rPr>
              <a:t>WW Education</a:t>
            </a:r>
          </a:p>
        </p:txBody>
      </p:sp>
    </p:spTree>
    <p:extLst>
      <p:ext uri="{BB962C8B-B14F-4D97-AF65-F5344CB8AC3E}">
        <p14:creationId xmlns:p14="http://schemas.microsoft.com/office/powerpoint/2010/main" val="35745505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1704320" cy="731520"/>
          </a:xfrm>
        </p:spPr>
        <p:txBody>
          <a:bodyPr/>
          <a:lstStyle/>
          <a:p>
            <a:r>
              <a:rPr lang="en-US" dirty="0"/>
              <a:t>Streamlined for accessible advanced analytics</a:t>
            </a:r>
          </a:p>
        </p:txBody>
      </p:sp>
      <p:pic>
        <p:nvPicPr>
          <p:cNvPr id="22" name="Picture 21">
            <a:extLst>
              <a:ext uri="{FF2B5EF4-FFF2-40B4-BE49-F238E27FC236}">
                <a16:creationId xmlns:a16="http://schemas.microsoft.com/office/drawing/2014/main" id="{84507B9F-179D-4948-B3E5-20458ADB1B54}"/>
              </a:ext>
            </a:extLst>
          </p:cNvPr>
          <p:cNvPicPr>
            <a:picLocks noChangeAspect="1"/>
          </p:cNvPicPr>
          <p:nvPr/>
        </p:nvPicPr>
        <p:blipFill rotWithShape="1">
          <a:blip r:embed="rId3"/>
          <a:srcRect l="237" t="1273" r="529" b="984"/>
          <a:stretch/>
        </p:blipFill>
        <p:spPr>
          <a:xfrm>
            <a:off x="8444210" y="1747193"/>
            <a:ext cx="2776306" cy="1635001"/>
          </a:xfrm>
          <a:prstGeom prst="rect">
            <a:avLst/>
          </a:prstGeom>
          <a:ln>
            <a:noFill/>
          </a:ln>
          <a:effectLst/>
        </p:spPr>
      </p:pic>
      <p:grpSp>
        <p:nvGrpSpPr>
          <p:cNvPr id="23" name="Group 22">
            <a:extLst>
              <a:ext uri="{FF2B5EF4-FFF2-40B4-BE49-F238E27FC236}">
                <a16:creationId xmlns:a16="http://schemas.microsoft.com/office/drawing/2014/main" id="{6641F3A6-9D3A-4B8A-8F32-707295A57CA6}"/>
              </a:ext>
            </a:extLst>
          </p:cNvPr>
          <p:cNvGrpSpPr/>
          <p:nvPr/>
        </p:nvGrpSpPr>
        <p:grpSpPr>
          <a:xfrm>
            <a:off x="6605327" y="4816683"/>
            <a:ext cx="2928966" cy="1101012"/>
            <a:chOff x="4551649" y="1676242"/>
            <a:chExt cx="3907385" cy="1397602"/>
          </a:xfrm>
          <a:effectLst/>
        </p:grpSpPr>
        <p:pic>
          <p:nvPicPr>
            <p:cNvPr id="24" name="Picture 23">
              <a:extLst>
                <a:ext uri="{FF2B5EF4-FFF2-40B4-BE49-F238E27FC236}">
                  <a16:creationId xmlns:a16="http://schemas.microsoft.com/office/drawing/2014/main" id="{918FBA8E-0294-4C98-AB81-5A8F4B18E0EC}"/>
                </a:ext>
              </a:extLst>
            </p:cNvPr>
            <p:cNvPicPr>
              <a:picLocks noChangeAspect="1"/>
            </p:cNvPicPr>
            <p:nvPr/>
          </p:nvPicPr>
          <p:blipFill rotWithShape="1">
            <a:blip r:embed="rId4"/>
            <a:srcRect l="229" t="3767" r="22036"/>
            <a:stretch/>
          </p:blipFill>
          <p:spPr>
            <a:xfrm>
              <a:off x="4551649" y="1676242"/>
              <a:ext cx="3076977" cy="1397602"/>
            </a:xfrm>
            <a:prstGeom prst="rect">
              <a:avLst/>
            </a:prstGeom>
            <a:ln>
              <a:noFill/>
            </a:ln>
            <a:effectLst/>
          </p:spPr>
        </p:pic>
        <p:pic>
          <p:nvPicPr>
            <p:cNvPr id="25" name="Picture 24">
              <a:extLst>
                <a:ext uri="{FF2B5EF4-FFF2-40B4-BE49-F238E27FC236}">
                  <a16:creationId xmlns:a16="http://schemas.microsoft.com/office/drawing/2014/main" id="{5C69F467-52C5-47BC-A6A1-8978E8A38D1B}"/>
                </a:ext>
              </a:extLst>
            </p:cNvPr>
            <p:cNvPicPr>
              <a:picLocks noChangeAspect="1"/>
            </p:cNvPicPr>
            <p:nvPr/>
          </p:nvPicPr>
          <p:blipFill rotWithShape="1">
            <a:blip r:embed="rId4"/>
            <a:srcRect l="76469" t="22482" r="2015" b="50000"/>
            <a:stretch/>
          </p:blipFill>
          <p:spPr>
            <a:xfrm>
              <a:off x="7557855" y="1938687"/>
              <a:ext cx="901179" cy="422882"/>
            </a:xfrm>
            <a:prstGeom prst="rect">
              <a:avLst/>
            </a:prstGeom>
          </p:spPr>
        </p:pic>
      </p:grpSp>
      <p:pic>
        <p:nvPicPr>
          <p:cNvPr id="26" name="Picture 25">
            <a:extLst>
              <a:ext uri="{FF2B5EF4-FFF2-40B4-BE49-F238E27FC236}">
                <a16:creationId xmlns:a16="http://schemas.microsoft.com/office/drawing/2014/main" id="{7F43AF60-5030-48C6-AFC1-F89A0D6CF718}"/>
              </a:ext>
            </a:extLst>
          </p:cNvPr>
          <p:cNvPicPr>
            <a:picLocks noChangeAspect="1"/>
          </p:cNvPicPr>
          <p:nvPr/>
        </p:nvPicPr>
        <p:blipFill>
          <a:blip r:embed="rId5"/>
          <a:stretch>
            <a:fillRect/>
          </a:stretch>
        </p:blipFill>
        <p:spPr>
          <a:xfrm>
            <a:off x="6597522" y="1646986"/>
            <a:ext cx="1666650" cy="1782014"/>
          </a:xfrm>
          <a:prstGeom prst="rect">
            <a:avLst/>
          </a:prstGeom>
          <a:ln>
            <a:noFill/>
          </a:ln>
          <a:effectLst/>
        </p:spPr>
      </p:pic>
      <p:pic>
        <p:nvPicPr>
          <p:cNvPr id="27" name="Picture 26">
            <a:extLst>
              <a:ext uri="{FF2B5EF4-FFF2-40B4-BE49-F238E27FC236}">
                <a16:creationId xmlns:a16="http://schemas.microsoft.com/office/drawing/2014/main" id="{40845ADE-7DBF-4D11-9B33-F6E15D902C1C}"/>
              </a:ext>
            </a:extLst>
          </p:cNvPr>
          <p:cNvPicPr>
            <a:picLocks noChangeAspect="1"/>
          </p:cNvPicPr>
          <p:nvPr/>
        </p:nvPicPr>
        <p:blipFill>
          <a:blip r:embed="rId6"/>
          <a:stretch>
            <a:fillRect/>
          </a:stretch>
        </p:blipFill>
        <p:spPr>
          <a:xfrm>
            <a:off x="6563171" y="3738139"/>
            <a:ext cx="1771897" cy="904961"/>
          </a:xfrm>
          <a:prstGeom prst="rect">
            <a:avLst/>
          </a:prstGeom>
          <a:ln>
            <a:noFill/>
          </a:ln>
          <a:effectLst/>
        </p:spPr>
      </p:pic>
      <p:pic>
        <p:nvPicPr>
          <p:cNvPr id="28" name="Picture 27">
            <a:extLst>
              <a:ext uri="{FF2B5EF4-FFF2-40B4-BE49-F238E27FC236}">
                <a16:creationId xmlns:a16="http://schemas.microsoft.com/office/drawing/2014/main" id="{37F3AFFA-DC1A-4892-98D7-54DFA6F49E3F}"/>
              </a:ext>
            </a:extLst>
          </p:cNvPr>
          <p:cNvPicPr>
            <a:picLocks noChangeAspect="1"/>
          </p:cNvPicPr>
          <p:nvPr/>
        </p:nvPicPr>
        <p:blipFill rotWithShape="1">
          <a:blip r:embed="rId7"/>
          <a:srcRect l="938" t="1069" r="1139" b="3369"/>
          <a:stretch/>
        </p:blipFill>
        <p:spPr>
          <a:xfrm>
            <a:off x="9846475" y="3556259"/>
            <a:ext cx="1422234" cy="1335505"/>
          </a:xfrm>
          <a:prstGeom prst="rect">
            <a:avLst/>
          </a:prstGeom>
          <a:ln>
            <a:noFill/>
          </a:ln>
          <a:effectLst/>
        </p:spPr>
      </p:pic>
      <p:pic>
        <p:nvPicPr>
          <p:cNvPr id="29" name="Picture 28">
            <a:extLst>
              <a:ext uri="{FF2B5EF4-FFF2-40B4-BE49-F238E27FC236}">
                <a16:creationId xmlns:a16="http://schemas.microsoft.com/office/drawing/2014/main" id="{8198D107-2515-4A26-A09B-A8C6765EF4A6}"/>
              </a:ext>
            </a:extLst>
          </p:cNvPr>
          <p:cNvPicPr>
            <a:picLocks noChangeAspect="1"/>
          </p:cNvPicPr>
          <p:nvPr/>
        </p:nvPicPr>
        <p:blipFill>
          <a:blip r:embed="rId8"/>
          <a:stretch>
            <a:fillRect/>
          </a:stretch>
        </p:blipFill>
        <p:spPr>
          <a:xfrm>
            <a:off x="8264172" y="3583569"/>
            <a:ext cx="1422234" cy="1012043"/>
          </a:xfrm>
          <a:prstGeom prst="rect">
            <a:avLst/>
          </a:prstGeom>
          <a:ln>
            <a:noFill/>
          </a:ln>
          <a:effectLst/>
        </p:spPr>
      </p:pic>
      <p:sp>
        <p:nvSpPr>
          <p:cNvPr id="30" name="Rectangle 29">
            <a:extLst>
              <a:ext uri="{FF2B5EF4-FFF2-40B4-BE49-F238E27FC236}">
                <a16:creationId xmlns:a16="http://schemas.microsoft.com/office/drawing/2014/main" id="{C69CA3E3-DA95-42EB-A6CF-702D2EF4E5CE}"/>
              </a:ext>
            </a:extLst>
          </p:cNvPr>
          <p:cNvSpPr/>
          <p:nvPr/>
        </p:nvSpPr>
        <p:spPr>
          <a:xfrm>
            <a:off x="703360" y="1747193"/>
            <a:ext cx="4775245" cy="3970318"/>
          </a:xfrm>
          <a:prstGeom prst="rect">
            <a:avLst/>
          </a:prstGeom>
        </p:spPr>
        <p:txBody>
          <a:bodyPr wrap="square">
            <a:spAutoFit/>
          </a:bodyPr>
          <a:lstStyle/>
          <a:p>
            <a:pPr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Keep track of states in your exploration</a:t>
            </a:r>
          </a:p>
          <a:p>
            <a:pPr lvl="0" defTabSz="932597">
              <a:lnSpc>
                <a:spcPct val="90000"/>
              </a:lnSpc>
              <a:defRPr/>
            </a:pPr>
            <a:endParaRPr lang="en-US" sz="28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Tell a story with your data guiding your data consumers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Create a custom navigation within a report</a:t>
            </a:r>
          </a:p>
          <a:p>
            <a:pPr lvl="0" defTabSz="932597">
              <a:lnSpc>
                <a:spcPct val="90000"/>
              </a:lnSpc>
              <a:defRPr/>
            </a:pPr>
            <a:endParaRPr lang="en-US" sz="28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What-if analysis</a:t>
            </a:r>
          </a:p>
        </p:txBody>
      </p:sp>
    </p:spTree>
    <p:extLst>
      <p:ext uri="{BB962C8B-B14F-4D97-AF65-F5344CB8AC3E}">
        <p14:creationId xmlns:p14="http://schemas.microsoft.com/office/powerpoint/2010/main" val="10731014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1704320" cy="731520"/>
          </a:xfrm>
        </p:spPr>
        <p:txBody>
          <a:bodyPr/>
          <a:lstStyle/>
          <a:p>
            <a:r>
              <a:rPr lang="en-US" sz="4000" dirty="0"/>
              <a:t>Power BI Desktop in the Windows Store</a:t>
            </a:r>
          </a:p>
        </p:txBody>
      </p:sp>
      <p:grpSp>
        <p:nvGrpSpPr>
          <p:cNvPr id="7" name="Group 6"/>
          <p:cNvGrpSpPr/>
          <p:nvPr/>
        </p:nvGrpSpPr>
        <p:grpSpPr>
          <a:xfrm>
            <a:off x="6419101" y="2253661"/>
            <a:ext cx="4663892" cy="2780989"/>
            <a:chOff x="442967" y="1920901"/>
            <a:chExt cx="3780030" cy="2253958"/>
          </a:xfrm>
        </p:grpSpPr>
        <p:sp>
          <p:nvSpPr>
            <p:cNvPr id="70" name="Rectangle 69"/>
            <p:cNvSpPr/>
            <p:nvPr/>
          </p:nvSpPr>
          <p:spPr bwMode="auto">
            <a:xfrm>
              <a:off x="733255" y="1920901"/>
              <a:ext cx="3204870" cy="2011680"/>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dirty="0" err="1">
                <a:solidFill>
                  <a:srgbClr val="353535"/>
                </a:solidFill>
                <a:latin typeface="Segoe UI Semilight"/>
              </a:endParaRPr>
            </a:p>
          </p:txBody>
        </p:sp>
        <p:sp>
          <p:nvSpPr>
            <p:cNvPr id="30" name="Freeform 51"/>
            <p:cNvSpPr>
              <a:spLocks/>
            </p:cNvSpPr>
            <p:nvPr/>
          </p:nvSpPr>
          <p:spPr bwMode="auto">
            <a:xfrm>
              <a:off x="442967" y="3931065"/>
              <a:ext cx="3780030" cy="150821"/>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sp>
          <p:nvSpPr>
            <p:cNvPr id="33" name="Freeform: Shape 32"/>
            <p:cNvSpPr/>
            <p:nvPr/>
          </p:nvSpPr>
          <p:spPr bwMode="auto">
            <a:xfrm>
              <a:off x="1747690" y="2163179"/>
              <a:ext cx="2260670" cy="201168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30" tIns="44814" rIns="89630" bIns="44814" numCol="1" anchor="t" anchorCtr="0" compatLnSpc="1">
              <a:prstTxWarp prst="textNoShape">
                <a:avLst/>
              </a:prstTxWarp>
              <a:noAutofit/>
            </a:bodyPr>
            <a:lstStyle/>
            <a:p>
              <a:pPr defTabSz="914192"/>
              <a:endParaRPr lang="en-US" sz="1765" dirty="0" err="1">
                <a:solidFill>
                  <a:srgbClr val="353535"/>
                </a:solidFill>
                <a:latin typeface="Segoe UI Semilight"/>
              </a:endParaRPr>
            </a:p>
          </p:txBody>
        </p:sp>
      </p:grpSp>
      <p:pic>
        <p:nvPicPr>
          <p:cNvPr id="21" name="Picture 20">
            <a:extLst>
              <a:ext uri="{FF2B5EF4-FFF2-40B4-BE49-F238E27FC236}">
                <a16:creationId xmlns:a16="http://schemas.microsoft.com/office/drawing/2014/main" id="{E696AF9D-5F2F-4656-B7ED-2437F567CED5}"/>
              </a:ext>
            </a:extLst>
          </p:cNvPr>
          <p:cNvPicPr>
            <a:picLocks noChangeAspect="1"/>
          </p:cNvPicPr>
          <p:nvPr/>
        </p:nvPicPr>
        <p:blipFill>
          <a:blip r:embed="rId3"/>
          <a:stretch>
            <a:fillRect/>
          </a:stretch>
        </p:blipFill>
        <p:spPr>
          <a:xfrm>
            <a:off x="6925588" y="2434448"/>
            <a:ext cx="3657600" cy="2311435"/>
          </a:xfrm>
          <a:prstGeom prst="rect">
            <a:avLst/>
          </a:prstGeom>
          <a:ln>
            <a:noFill/>
          </a:ln>
          <a:effectLst/>
        </p:spPr>
      </p:pic>
      <p:sp>
        <p:nvSpPr>
          <p:cNvPr id="22" name="Rectangle 21">
            <a:extLst>
              <a:ext uri="{FF2B5EF4-FFF2-40B4-BE49-F238E27FC236}">
                <a16:creationId xmlns:a16="http://schemas.microsoft.com/office/drawing/2014/main" id="{2747F3CD-9503-4AB0-AA03-750631D5C97A}"/>
              </a:ext>
            </a:extLst>
          </p:cNvPr>
          <p:cNvSpPr/>
          <p:nvPr/>
        </p:nvSpPr>
        <p:spPr>
          <a:xfrm>
            <a:off x="639491" y="1420662"/>
            <a:ext cx="4985454" cy="4745915"/>
          </a:xfrm>
          <a:prstGeom prst="rect">
            <a:avLst/>
          </a:prstGeom>
        </p:spPr>
        <p:txBody>
          <a:bodyPr wrap="square">
            <a:spAutoFit/>
          </a:bodyPr>
          <a:lstStyle/>
          <a:p>
            <a:pPr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Empowering everyone in the organization to explore their data</a:t>
            </a:r>
          </a:p>
          <a:p>
            <a:pPr lvl="0" defTabSz="932597">
              <a:lnSpc>
                <a:spcPct val="90000"/>
              </a:lnSpc>
              <a:defRPr/>
            </a:pPr>
            <a:endParaRPr lang="en-US" sz="28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Monthly updates applied automatically</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Support for non-admin installation</a:t>
            </a:r>
          </a:p>
          <a:p>
            <a:pPr lvl="0" defTabSz="932597">
              <a:lnSpc>
                <a:spcPct val="90000"/>
              </a:lnSpc>
              <a:defRPr/>
            </a:pPr>
            <a:endParaRPr lang="en-US" sz="28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Administration tools powered by Windows</a:t>
            </a:r>
          </a:p>
        </p:txBody>
      </p:sp>
    </p:spTree>
    <p:extLst>
      <p:ext uri="{BB962C8B-B14F-4D97-AF65-F5344CB8AC3E}">
        <p14:creationId xmlns:p14="http://schemas.microsoft.com/office/powerpoint/2010/main" val="34870148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1704320" cy="731520"/>
          </a:xfrm>
        </p:spPr>
        <p:txBody>
          <a:bodyPr/>
          <a:lstStyle/>
          <a:p>
            <a:r>
              <a:rPr lang="en-US" sz="4000" kern="0" dirty="0"/>
              <a:t>Solution Templates</a:t>
            </a:r>
            <a:endParaRPr lang="en-US" sz="4000" dirty="0"/>
          </a:p>
        </p:txBody>
      </p:sp>
      <p:grpSp>
        <p:nvGrpSpPr>
          <p:cNvPr id="5" name="Group 4"/>
          <p:cNvGrpSpPr/>
          <p:nvPr/>
        </p:nvGrpSpPr>
        <p:grpSpPr>
          <a:xfrm>
            <a:off x="6848308" y="1539145"/>
            <a:ext cx="3914388" cy="3306483"/>
            <a:chOff x="820482" y="1660510"/>
            <a:chExt cx="3992880" cy="3372785"/>
          </a:xfrm>
        </p:grpSpPr>
        <p:sp>
          <p:nvSpPr>
            <p:cNvPr id="29" name="Rectangle 55"/>
            <p:cNvSpPr>
              <a:spLocks noChangeArrowheads="1"/>
            </p:cNvSpPr>
            <p:nvPr/>
          </p:nvSpPr>
          <p:spPr bwMode="auto">
            <a:xfrm>
              <a:off x="2712185" y="4309195"/>
              <a:ext cx="196906" cy="7241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2" name="Freeform 57"/>
            <p:cNvSpPr>
              <a:spLocks/>
            </p:cNvSpPr>
            <p:nvPr/>
          </p:nvSpPr>
          <p:spPr bwMode="auto">
            <a:xfrm>
              <a:off x="820482" y="1660510"/>
              <a:ext cx="3992880" cy="2686796"/>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43" name="Rectangle 42"/>
            <p:cNvSpPr/>
            <p:nvPr/>
          </p:nvSpPr>
          <p:spPr bwMode="auto">
            <a:xfrm>
              <a:off x="947482" y="1782396"/>
              <a:ext cx="3703320" cy="237812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6" name="Picture 55"/>
            <p:cNvPicPr>
              <a:picLocks noChangeAspect="1"/>
            </p:cNvPicPr>
            <p:nvPr/>
          </p:nvPicPr>
          <p:blipFill rotWithShape="1">
            <a:blip r:embed="rId3"/>
            <a:srcRect l="1594" r="1757"/>
            <a:stretch/>
          </p:blipFill>
          <p:spPr>
            <a:xfrm>
              <a:off x="951205" y="1786104"/>
              <a:ext cx="3699597" cy="2134672"/>
            </a:xfrm>
            <a:prstGeom prst="rect">
              <a:avLst/>
            </a:prstGeom>
          </p:spPr>
        </p:pic>
        <p:sp>
          <p:nvSpPr>
            <p:cNvPr id="46" name="Freeform: Shape 45"/>
            <p:cNvSpPr>
              <a:spLocks/>
            </p:cNvSpPr>
            <p:nvPr/>
          </p:nvSpPr>
          <p:spPr bwMode="auto">
            <a:xfrm>
              <a:off x="2479934" y="1660510"/>
              <a:ext cx="2333428" cy="2686796"/>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a:solidFill>
                  <a:srgbClr val="353535"/>
                </a:solidFill>
                <a:latin typeface="Segoe UI Semilight"/>
              </a:endParaRPr>
            </a:p>
          </p:txBody>
        </p:sp>
      </p:grpSp>
      <p:grpSp>
        <p:nvGrpSpPr>
          <p:cNvPr id="3" name="Group 2"/>
          <p:cNvGrpSpPr/>
          <p:nvPr/>
        </p:nvGrpSpPr>
        <p:grpSpPr>
          <a:xfrm>
            <a:off x="7494778" y="3797740"/>
            <a:ext cx="4419823" cy="2493606"/>
            <a:chOff x="1787032" y="3964395"/>
            <a:chExt cx="4508450" cy="2543608"/>
          </a:xfrm>
        </p:grpSpPr>
        <p:sp>
          <p:nvSpPr>
            <p:cNvPr id="49" name="Rectangle 48"/>
            <p:cNvSpPr/>
            <p:nvPr/>
          </p:nvSpPr>
          <p:spPr bwMode="auto">
            <a:xfrm>
              <a:off x="2203180" y="3964395"/>
              <a:ext cx="3744020" cy="237276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sp>
          <p:nvSpPr>
            <p:cNvPr id="50" name="Freeform 51"/>
            <p:cNvSpPr>
              <a:spLocks/>
            </p:cNvSpPr>
            <p:nvPr/>
          </p:nvSpPr>
          <p:spPr bwMode="auto">
            <a:xfrm>
              <a:off x="1787032" y="6332243"/>
              <a:ext cx="4508450" cy="1757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54" name="Picture 53"/>
            <p:cNvPicPr>
              <a:picLocks noChangeAspect="1"/>
            </p:cNvPicPr>
            <p:nvPr/>
          </p:nvPicPr>
          <p:blipFill rotWithShape="1">
            <a:blip r:embed="rId4"/>
            <a:srcRect t="1" b="-27"/>
            <a:stretch/>
          </p:blipFill>
          <p:spPr>
            <a:xfrm>
              <a:off x="2382599" y="4087132"/>
              <a:ext cx="3378439" cy="2167301"/>
            </a:xfrm>
            <a:prstGeom prst="rect">
              <a:avLst/>
            </a:prstGeom>
          </p:spPr>
        </p:pic>
        <p:sp>
          <p:nvSpPr>
            <p:cNvPr id="53" name="Freeform: Shape 52"/>
            <p:cNvSpPr/>
            <p:nvPr/>
          </p:nvSpPr>
          <p:spPr bwMode="auto">
            <a:xfrm>
              <a:off x="3366354" y="3964395"/>
              <a:ext cx="2574744" cy="231559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dirty="0" err="1">
                <a:solidFill>
                  <a:srgbClr val="353535"/>
                </a:solidFill>
                <a:latin typeface="Segoe UI Semilight"/>
              </a:endParaRPr>
            </a:p>
          </p:txBody>
        </p:sp>
      </p:grpSp>
      <p:sp>
        <p:nvSpPr>
          <p:cNvPr id="28" name="Rectangle 27">
            <a:extLst>
              <a:ext uri="{FF2B5EF4-FFF2-40B4-BE49-F238E27FC236}">
                <a16:creationId xmlns:a16="http://schemas.microsoft.com/office/drawing/2014/main" id="{031797C7-5485-41B1-8C90-260FE4BB0866}"/>
              </a:ext>
            </a:extLst>
          </p:cNvPr>
          <p:cNvSpPr/>
          <p:nvPr/>
        </p:nvSpPr>
        <p:spPr>
          <a:xfrm>
            <a:off x="408380" y="1769820"/>
            <a:ext cx="5957720" cy="3970318"/>
          </a:xfrm>
          <a:prstGeom prst="rect">
            <a:avLst/>
          </a:prstGeom>
        </p:spPr>
        <p:txBody>
          <a:bodyPr wrap="square">
            <a:spAutoFit/>
          </a:bodyPr>
          <a:lstStyle/>
          <a:p>
            <a:pPr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Address common BI needs with solution templates that incorporate technical and business best practices</a:t>
            </a:r>
          </a:p>
          <a:p>
            <a:pPr lvl="0" defTabSz="932597">
              <a:lnSpc>
                <a:spcPct val="90000"/>
              </a:lnSpc>
              <a:defRPr/>
            </a:pPr>
            <a:endParaRPr lang="en-US" sz="28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Set up a template in minutes, then focus on making it right for you </a:t>
            </a:r>
            <a:endPar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lvl="0" defTabSz="932597">
              <a:lnSpc>
                <a:spcPct val="90000"/>
              </a:lnSpc>
              <a:defRPr/>
            </a:pPr>
            <a:endParaRPr lang="en-US" sz="28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800" dirty="0">
                <a:gradFill>
                  <a:gsLst>
                    <a:gs pos="5439">
                      <a:srgbClr val="353535"/>
                    </a:gs>
                    <a:gs pos="100000">
                      <a:srgbClr val="353535"/>
                    </a:gs>
                  </a:gsLst>
                  <a:lin ang="5400000" scaled="0"/>
                </a:gradFill>
                <a:cs typeface="Segoe UI" panose="020B0502040204020203" pitchFamily="34" charset="0"/>
              </a:rPr>
              <a:t>Easily find a partner who can customize Power BI to meet your unique needs</a:t>
            </a:r>
          </a:p>
        </p:txBody>
      </p:sp>
    </p:spTree>
    <p:extLst>
      <p:ext uri="{BB962C8B-B14F-4D97-AF65-F5344CB8AC3E}">
        <p14:creationId xmlns:p14="http://schemas.microsoft.com/office/powerpoint/2010/main" val="5705244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6BEF-1F82-4103-ACBE-3162F1C12B15}"/>
              </a:ext>
            </a:extLst>
          </p:cNvPr>
          <p:cNvSpPr>
            <a:spLocks noGrp="1"/>
          </p:cNvSpPr>
          <p:nvPr>
            <p:ph type="title"/>
          </p:nvPr>
        </p:nvSpPr>
        <p:spPr>
          <a:xfrm>
            <a:off x="182880" y="182880"/>
            <a:ext cx="11704320" cy="731520"/>
          </a:xfrm>
        </p:spPr>
        <p:txBody>
          <a:bodyPr/>
          <a:lstStyle/>
          <a:p>
            <a:r>
              <a:rPr lang="en-US" sz="4000" dirty="0"/>
              <a:t>Transforming with data: your opportunity</a:t>
            </a:r>
            <a:br>
              <a:rPr lang="en-US" sz="4000" dirty="0"/>
            </a:br>
            <a:endParaRPr lang="en-US" sz="4000" dirty="0"/>
          </a:p>
        </p:txBody>
      </p:sp>
      <p:sp>
        <p:nvSpPr>
          <p:cNvPr id="14" name="Rectangle 13">
            <a:extLst>
              <a:ext uri="{FF2B5EF4-FFF2-40B4-BE49-F238E27FC236}">
                <a16:creationId xmlns:a16="http://schemas.microsoft.com/office/drawing/2014/main" id="{322803F4-DF8E-4DEA-9F4E-C67560AA6BEE}"/>
              </a:ext>
            </a:extLst>
          </p:cNvPr>
          <p:cNvSpPr/>
          <p:nvPr/>
        </p:nvSpPr>
        <p:spPr bwMode="auto">
          <a:xfrm>
            <a:off x="268928" y="4549531"/>
            <a:ext cx="5845312" cy="1701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pPr>
            <a:r>
              <a:rPr lang="en-US" sz="1961" dirty="0">
                <a:gradFill>
                  <a:gsLst>
                    <a:gs pos="23899">
                      <a:srgbClr val="353535"/>
                    </a:gs>
                    <a:gs pos="100000">
                      <a:srgbClr val="353535"/>
                    </a:gs>
                  </a:gsLst>
                  <a:lin ang="5400000" scaled="0"/>
                </a:gradFill>
                <a:latin typeface="Segoe UI Semilight"/>
                <a:ea typeface="Segoe UI" pitchFamily="34" charset="0"/>
                <a:cs typeface="Segoe UI" pitchFamily="34" charset="0"/>
              </a:rPr>
              <a:t>Gained by organizations able to analyze all relevant data and deliver actionable information</a:t>
            </a:r>
          </a:p>
          <a:p>
            <a:pPr algn="ctr" defTabSz="914102" fontAlgn="base">
              <a:lnSpc>
                <a:spcPct val="90000"/>
              </a:lnSpc>
              <a:spcBef>
                <a:spcPct val="0"/>
              </a:spcBef>
              <a:spcAft>
                <a:spcPct val="0"/>
              </a:spcAft>
            </a:pPr>
            <a:endParaRPr lang="en-US" sz="1961" dirty="0">
              <a:gradFill>
                <a:gsLst>
                  <a:gs pos="23899">
                    <a:srgbClr val="353535"/>
                  </a:gs>
                  <a:gs pos="100000">
                    <a:srgbClr val="353535"/>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pPr>
            <a:endParaRPr lang="en-US" sz="1961" dirty="0">
              <a:gradFill>
                <a:gsLst>
                  <a:gs pos="23899">
                    <a:srgbClr val="353535"/>
                  </a:gs>
                  <a:gs pos="100000">
                    <a:srgbClr val="353535"/>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pPr>
            <a:r>
              <a:rPr lang="en-US" sz="1176" dirty="0">
                <a:gradFill>
                  <a:gsLst>
                    <a:gs pos="23899">
                      <a:srgbClr val="353535"/>
                    </a:gs>
                    <a:gs pos="100000">
                      <a:srgbClr val="353535"/>
                    </a:gs>
                  </a:gsLst>
                  <a:lin ang="5400000" scaled="0"/>
                </a:gradFill>
                <a:latin typeface="Segoe UI Semilight"/>
                <a:ea typeface="Segoe UI" pitchFamily="34" charset="0"/>
                <a:cs typeface="Segoe UI" pitchFamily="34" charset="0"/>
              </a:rPr>
              <a:t>Source: IDC “</a:t>
            </a:r>
            <a:r>
              <a:rPr lang="en-US" sz="1176" dirty="0" err="1">
                <a:gradFill>
                  <a:gsLst>
                    <a:gs pos="23899">
                      <a:srgbClr val="353535"/>
                    </a:gs>
                    <a:gs pos="100000">
                      <a:srgbClr val="353535"/>
                    </a:gs>
                  </a:gsLst>
                  <a:lin ang="5400000" scaled="0"/>
                </a:gradFill>
                <a:latin typeface="Segoe UI Semilight"/>
                <a:ea typeface="Segoe UI" pitchFamily="34" charset="0"/>
                <a:cs typeface="Segoe UI" pitchFamily="34" charset="0"/>
              </a:rPr>
              <a:t>FutureScape</a:t>
            </a:r>
            <a:r>
              <a:rPr lang="en-US" sz="1176" dirty="0">
                <a:gradFill>
                  <a:gsLst>
                    <a:gs pos="23899">
                      <a:srgbClr val="353535"/>
                    </a:gs>
                    <a:gs pos="100000">
                      <a:srgbClr val="353535"/>
                    </a:gs>
                  </a:gsLst>
                  <a:lin ang="5400000" scaled="0"/>
                </a:gradFill>
                <a:latin typeface="Segoe UI Semilight"/>
                <a:ea typeface="Segoe UI" pitchFamily="34" charset="0"/>
                <a:cs typeface="Segoe UI" pitchFamily="34" charset="0"/>
              </a:rPr>
              <a:t>: Worldwide Big Data and Analytics 2016 Predictions,” DOC #259835, November 2015</a:t>
            </a:r>
          </a:p>
        </p:txBody>
      </p:sp>
      <p:sp>
        <p:nvSpPr>
          <p:cNvPr id="9" name="Rectangle 8">
            <a:extLst>
              <a:ext uri="{FF2B5EF4-FFF2-40B4-BE49-F238E27FC236}">
                <a16:creationId xmlns:a16="http://schemas.microsoft.com/office/drawing/2014/main" id="{1BE65DC4-EB5C-48DE-9A42-C772ACCDEB19}"/>
              </a:ext>
            </a:extLst>
          </p:cNvPr>
          <p:cNvSpPr/>
          <p:nvPr/>
        </p:nvSpPr>
        <p:spPr bwMode="auto">
          <a:xfrm>
            <a:off x="278048" y="1641825"/>
            <a:ext cx="5827072" cy="669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pPr>
            <a:r>
              <a:rPr lang="en-US" sz="2745" dirty="0">
                <a:gradFill>
                  <a:gsLst>
                    <a:gs pos="0">
                      <a:srgbClr val="0078D7"/>
                    </a:gs>
                    <a:gs pos="100000">
                      <a:srgbClr val="0078D7"/>
                    </a:gs>
                  </a:gsLst>
                  <a:lin ang="5400000" scaled="0"/>
                </a:gradFill>
                <a:latin typeface="Segoe UI Light"/>
                <a:ea typeface="Segoe UI" pitchFamily="34" charset="0"/>
                <a:cs typeface="Segoe UI" pitchFamily="34" charset="0"/>
              </a:rPr>
              <a:t>Extra productivity benefits by 2020</a:t>
            </a:r>
          </a:p>
        </p:txBody>
      </p:sp>
      <p:grpSp>
        <p:nvGrpSpPr>
          <p:cNvPr id="33" name="Group 32">
            <a:extLst>
              <a:ext uri="{FF2B5EF4-FFF2-40B4-BE49-F238E27FC236}">
                <a16:creationId xmlns:a16="http://schemas.microsoft.com/office/drawing/2014/main" id="{E75519E0-3EF2-487A-9B35-156F8AE27C82}"/>
              </a:ext>
            </a:extLst>
          </p:cNvPr>
          <p:cNvGrpSpPr/>
          <p:nvPr/>
        </p:nvGrpSpPr>
        <p:grpSpPr>
          <a:xfrm>
            <a:off x="2199658" y="2486239"/>
            <a:ext cx="1983851" cy="1839186"/>
            <a:chOff x="1649673" y="2450394"/>
            <a:chExt cx="2023631" cy="1876066"/>
          </a:xfrm>
        </p:grpSpPr>
        <p:sp>
          <p:nvSpPr>
            <p:cNvPr id="3" name="Rectangle 2">
              <a:extLst>
                <a:ext uri="{FF2B5EF4-FFF2-40B4-BE49-F238E27FC236}">
                  <a16:creationId xmlns:a16="http://schemas.microsoft.com/office/drawing/2014/main" id="{E5E4A780-A6F4-4100-B90D-E57EDF56DD6A}"/>
                </a:ext>
              </a:extLst>
            </p:cNvPr>
            <p:cNvSpPr/>
            <p:nvPr/>
          </p:nvSpPr>
          <p:spPr>
            <a:xfrm>
              <a:off x="1649673" y="3292331"/>
              <a:ext cx="2023631" cy="1034129"/>
            </a:xfrm>
            <a:prstGeom prst="rect">
              <a:avLst/>
            </a:prstGeom>
          </p:spPr>
          <p:txBody>
            <a:bodyPr wrap="none" lIns="179285" tIns="143428" rIns="179285" bIns="143428">
              <a:spAutoFit/>
            </a:bodyPr>
            <a:lstStyle/>
            <a:p>
              <a:pPr defTabSz="914367"/>
              <a:r>
                <a:rPr lang="en-US" sz="4705" spc="-147">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$430B</a:t>
              </a:r>
            </a:p>
          </p:txBody>
        </p:sp>
        <p:sp>
          <p:nvSpPr>
            <p:cNvPr id="15" name="globe">
              <a:extLst>
                <a:ext uri="{FF2B5EF4-FFF2-40B4-BE49-F238E27FC236}">
                  <a16:creationId xmlns:a16="http://schemas.microsoft.com/office/drawing/2014/main" id="{FB62AC53-14DB-4FB5-8A45-A02D00308578}"/>
                </a:ext>
              </a:extLst>
            </p:cNvPr>
            <p:cNvSpPr>
              <a:spLocks noChangeAspect="1" noEditPoints="1"/>
            </p:cNvSpPr>
            <p:nvPr/>
          </p:nvSpPr>
          <p:spPr bwMode="auto">
            <a:xfrm>
              <a:off x="2252144" y="2450394"/>
              <a:ext cx="818689" cy="82147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sp>
        <p:nvSpPr>
          <p:cNvPr id="11" name="Rectangle 10">
            <a:extLst>
              <a:ext uri="{FF2B5EF4-FFF2-40B4-BE49-F238E27FC236}">
                <a16:creationId xmlns:a16="http://schemas.microsoft.com/office/drawing/2014/main" id="{7A9041D8-9C66-403E-BEAF-BFDDE670F571}"/>
              </a:ext>
            </a:extLst>
          </p:cNvPr>
          <p:cNvSpPr/>
          <p:nvPr/>
        </p:nvSpPr>
        <p:spPr bwMode="auto">
          <a:xfrm>
            <a:off x="6114239" y="1641825"/>
            <a:ext cx="5810842" cy="669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pPr>
            <a:r>
              <a:rPr lang="en-US" sz="2745" dirty="0">
                <a:gradFill>
                  <a:gsLst>
                    <a:gs pos="0">
                      <a:srgbClr val="0078D7"/>
                    </a:gs>
                    <a:gs pos="100000">
                      <a:srgbClr val="0078D7"/>
                    </a:gs>
                  </a:gsLst>
                  <a:lin ang="5400000" scaled="0"/>
                </a:gradFill>
                <a:latin typeface="Segoe UI Light"/>
                <a:ea typeface="Segoe UI" pitchFamily="34" charset="0"/>
                <a:cs typeface="Segoe UI" pitchFamily="34" charset="0"/>
              </a:rPr>
              <a:t>Additional operating income</a:t>
            </a:r>
          </a:p>
        </p:txBody>
      </p:sp>
      <p:sp>
        <p:nvSpPr>
          <p:cNvPr id="28" name="Freeform: Shape 27">
            <a:extLst>
              <a:ext uri="{FF2B5EF4-FFF2-40B4-BE49-F238E27FC236}">
                <a16:creationId xmlns:a16="http://schemas.microsoft.com/office/drawing/2014/main" id="{2D6C340D-2EF0-419F-B8CF-F8D9A2C11C57}"/>
              </a:ext>
            </a:extLst>
          </p:cNvPr>
          <p:cNvSpPr/>
          <p:nvPr/>
        </p:nvSpPr>
        <p:spPr bwMode="auto">
          <a:xfrm>
            <a:off x="6369907" y="4549531"/>
            <a:ext cx="44820" cy="1837983"/>
          </a:xfrm>
          <a:custGeom>
            <a:avLst/>
            <a:gdLst>
              <a:gd name="connsiteX0" fmla="*/ 0 w 0"/>
              <a:gd name="connsiteY0" fmla="*/ 0 h 1659835"/>
              <a:gd name="connsiteX1" fmla="*/ 0 w 0"/>
              <a:gd name="connsiteY1" fmla="*/ 1659835 h 1659835"/>
            </a:gdLst>
            <a:ahLst/>
            <a:cxnLst>
              <a:cxn ang="0">
                <a:pos x="connsiteX0" y="connsiteY0"/>
              </a:cxn>
              <a:cxn ang="0">
                <a:pos x="connsiteX1" y="connsiteY1"/>
              </a:cxn>
            </a:cxnLst>
            <a:rect l="l" t="t" r="r" b="b"/>
            <a:pathLst>
              <a:path h="1659835">
                <a:moveTo>
                  <a:pt x="0" y="0"/>
                </a:moveTo>
                <a:lnTo>
                  <a:pt x="0" y="1659835"/>
                </a:lnTo>
              </a:path>
            </a:pathLst>
          </a:custGeom>
          <a:noFill/>
          <a:ln w="15875" cap="rnd">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grpSp>
        <p:nvGrpSpPr>
          <p:cNvPr id="32" name="Group 31">
            <a:extLst>
              <a:ext uri="{FF2B5EF4-FFF2-40B4-BE49-F238E27FC236}">
                <a16:creationId xmlns:a16="http://schemas.microsoft.com/office/drawing/2014/main" id="{E4C67CBA-30FB-40AC-8CFA-2AB757A3F293}"/>
              </a:ext>
            </a:extLst>
          </p:cNvPr>
          <p:cNvGrpSpPr/>
          <p:nvPr/>
        </p:nvGrpSpPr>
        <p:grpSpPr>
          <a:xfrm>
            <a:off x="8436322" y="2549182"/>
            <a:ext cx="1166675" cy="1776243"/>
            <a:chOff x="8768149" y="2514600"/>
            <a:chExt cx="1190069" cy="1811860"/>
          </a:xfrm>
        </p:grpSpPr>
        <p:sp>
          <p:nvSpPr>
            <p:cNvPr id="19" name="Rectangle 18">
              <a:extLst>
                <a:ext uri="{FF2B5EF4-FFF2-40B4-BE49-F238E27FC236}">
                  <a16:creationId xmlns:a16="http://schemas.microsoft.com/office/drawing/2014/main" id="{B8F58B4E-D98A-48DC-B24E-F46A6B0910DC}"/>
                </a:ext>
              </a:extLst>
            </p:cNvPr>
            <p:cNvSpPr/>
            <p:nvPr/>
          </p:nvSpPr>
          <p:spPr>
            <a:xfrm>
              <a:off x="8768149" y="3292331"/>
              <a:ext cx="1190069" cy="1034129"/>
            </a:xfrm>
            <a:prstGeom prst="rect">
              <a:avLst/>
            </a:prstGeom>
          </p:spPr>
          <p:txBody>
            <a:bodyPr wrap="none" lIns="179285" tIns="143428" rIns="179285" bIns="143428">
              <a:spAutoFit/>
            </a:bodyPr>
            <a:lstStyle/>
            <a:p>
              <a:pPr defTabSz="914367"/>
              <a:r>
                <a:rPr lang="en-US" sz="4705" spc="-147">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8%</a:t>
              </a:r>
            </a:p>
          </p:txBody>
        </p:sp>
        <p:sp>
          <p:nvSpPr>
            <p:cNvPr id="27" name="graph_9">
              <a:extLst>
                <a:ext uri="{FF2B5EF4-FFF2-40B4-BE49-F238E27FC236}">
                  <a16:creationId xmlns:a16="http://schemas.microsoft.com/office/drawing/2014/main" id="{8715D929-88C5-4F83-96DF-29EB848EF42D}"/>
                </a:ext>
              </a:extLst>
            </p:cNvPr>
            <p:cNvSpPr>
              <a:spLocks noChangeAspect="1" noEditPoints="1"/>
            </p:cNvSpPr>
            <p:nvPr/>
          </p:nvSpPr>
          <p:spPr bwMode="auto">
            <a:xfrm>
              <a:off x="8958256" y="2514600"/>
              <a:ext cx="839225" cy="75727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ln w="22225">
              <a:solidFill>
                <a:schemeClr val="tx2"/>
              </a:solidFill>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grpSp>
      <p:sp>
        <p:nvSpPr>
          <p:cNvPr id="17" name="Rectangle 16">
            <a:extLst>
              <a:ext uri="{FF2B5EF4-FFF2-40B4-BE49-F238E27FC236}">
                <a16:creationId xmlns:a16="http://schemas.microsoft.com/office/drawing/2014/main" id="{A5228EC5-219E-4B5D-AB27-9111278F28B7}"/>
              </a:ext>
            </a:extLst>
          </p:cNvPr>
          <p:cNvSpPr/>
          <p:nvPr/>
        </p:nvSpPr>
        <p:spPr bwMode="auto">
          <a:xfrm>
            <a:off x="6114239" y="4549532"/>
            <a:ext cx="5810842" cy="15116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102" fontAlgn="base">
              <a:lnSpc>
                <a:spcPct val="90000"/>
              </a:lnSpc>
              <a:spcBef>
                <a:spcPct val="0"/>
              </a:spcBef>
              <a:spcAft>
                <a:spcPct val="0"/>
              </a:spcAft>
            </a:pPr>
            <a:r>
              <a:rPr lang="en-US" sz="1961" dirty="0">
                <a:gradFill>
                  <a:gsLst>
                    <a:gs pos="23899">
                      <a:srgbClr val="353535"/>
                    </a:gs>
                    <a:gs pos="100000">
                      <a:srgbClr val="353535"/>
                    </a:gs>
                  </a:gsLst>
                  <a:lin ang="5400000" scaled="0"/>
                </a:gradFill>
                <a:latin typeface="Segoe UI Semilight"/>
                <a:ea typeface="Segoe UI" pitchFamily="34" charset="0"/>
                <a:cs typeface="Segoe UI" pitchFamily="34" charset="0"/>
              </a:rPr>
              <a:t>Generated by the most digitally </a:t>
            </a:r>
            <a:br>
              <a:rPr lang="en-US" sz="1961" dirty="0">
                <a:gradFill>
                  <a:gsLst>
                    <a:gs pos="23899">
                      <a:srgbClr val="353535"/>
                    </a:gs>
                    <a:gs pos="100000">
                      <a:srgbClr val="353535"/>
                    </a:gs>
                  </a:gsLst>
                  <a:lin ang="5400000" scaled="0"/>
                </a:gradFill>
                <a:latin typeface="Segoe UI Semilight"/>
                <a:ea typeface="Segoe UI" pitchFamily="34" charset="0"/>
                <a:cs typeface="Segoe UI" pitchFamily="34" charset="0"/>
              </a:rPr>
            </a:br>
            <a:r>
              <a:rPr lang="en-US" sz="1961" dirty="0">
                <a:gradFill>
                  <a:gsLst>
                    <a:gs pos="23899">
                      <a:srgbClr val="353535"/>
                    </a:gs>
                    <a:gs pos="100000">
                      <a:srgbClr val="353535"/>
                    </a:gs>
                  </a:gsLst>
                  <a:lin ang="5400000" scaled="0"/>
                </a:gradFill>
                <a:latin typeface="Segoe UI Semilight"/>
                <a:ea typeface="Segoe UI" pitchFamily="34" charset="0"/>
                <a:cs typeface="Segoe UI" pitchFamily="34" charset="0"/>
              </a:rPr>
              <a:t>transformed enterprises</a:t>
            </a:r>
          </a:p>
          <a:p>
            <a:pPr algn="ctr" defTabSz="914102" fontAlgn="base">
              <a:lnSpc>
                <a:spcPct val="90000"/>
              </a:lnSpc>
              <a:spcBef>
                <a:spcPct val="0"/>
              </a:spcBef>
              <a:spcAft>
                <a:spcPct val="0"/>
              </a:spcAft>
            </a:pPr>
            <a:endParaRPr lang="en-US" sz="1372" dirty="0">
              <a:gradFill>
                <a:gsLst>
                  <a:gs pos="23899">
                    <a:srgbClr val="353535"/>
                  </a:gs>
                  <a:gs pos="100000">
                    <a:srgbClr val="353535"/>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pPr>
            <a:endParaRPr lang="en-US" sz="1176" dirty="0">
              <a:gradFill>
                <a:gsLst>
                  <a:gs pos="23899">
                    <a:srgbClr val="353535"/>
                  </a:gs>
                  <a:gs pos="100000">
                    <a:srgbClr val="353535"/>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pPr>
            <a:endParaRPr lang="en-US" sz="1176" dirty="0">
              <a:gradFill>
                <a:gsLst>
                  <a:gs pos="23899">
                    <a:srgbClr val="353535"/>
                  </a:gs>
                  <a:gs pos="100000">
                    <a:srgbClr val="353535"/>
                  </a:gs>
                </a:gsLst>
                <a:lin ang="5400000" scaled="0"/>
              </a:gradFill>
              <a:latin typeface="Segoe UI Semilight"/>
              <a:ea typeface="Segoe UI" pitchFamily="34" charset="0"/>
              <a:cs typeface="Segoe UI" pitchFamily="34" charset="0"/>
            </a:endParaRPr>
          </a:p>
          <a:p>
            <a:pPr algn="ctr" defTabSz="914102" fontAlgn="base">
              <a:lnSpc>
                <a:spcPct val="90000"/>
              </a:lnSpc>
              <a:spcBef>
                <a:spcPct val="0"/>
              </a:spcBef>
              <a:spcAft>
                <a:spcPct val="0"/>
              </a:spcAft>
            </a:pPr>
            <a:r>
              <a:rPr lang="en-US" sz="1176" dirty="0">
                <a:gradFill>
                  <a:gsLst>
                    <a:gs pos="23899">
                      <a:srgbClr val="353535"/>
                    </a:gs>
                    <a:gs pos="100000">
                      <a:srgbClr val="353535"/>
                    </a:gs>
                  </a:gsLst>
                  <a:lin ang="5400000" scaled="0"/>
                </a:gradFill>
                <a:latin typeface="Segoe UI Semilight"/>
                <a:ea typeface="Segoe UI" pitchFamily="34" charset="0"/>
                <a:cs typeface="Segoe UI" pitchFamily="34" charset="0"/>
              </a:rPr>
              <a:t>Source: Keystone Strategy 2016</a:t>
            </a:r>
          </a:p>
        </p:txBody>
      </p:sp>
    </p:spTree>
    <p:extLst>
      <p:ext uri="{BB962C8B-B14F-4D97-AF65-F5344CB8AC3E}">
        <p14:creationId xmlns:p14="http://schemas.microsoft.com/office/powerpoint/2010/main" val="514362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49426E-6 -3.30458E-6 L 2.49426E-6 0.03155 " pathEditMode="relative" rAng="0" ptsTypes="AA">
                                      <p:cBhvr>
                                        <p:cTn id="9" dur="750" spd="-100000" fill="hold"/>
                                        <p:tgtEl>
                                          <p:spTgt spid="9"/>
                                        </p:tgtEl>
                                        <p:attrNameLst>
                                          <p:attrName>ppt_x</p:attrName>
                                          <p:attrName>ppt_y</p:attrName>
                                        </p:attrNameLst>
                                      </p:cBhvr>
                                      <p:rCtr x="0" y="156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4.27878E-6 -4.08534E-8 L -4.27878E-6 0.03155 " pathEditMode="relative" rAng="0" ptsTypes="AA">
                                      <p:cBhvr>
                                        <p:cTn id="14" dur="750" spd="-100000" fill="hold"/>
                                        <p:tgtEl>
                                          <p:spTgt spid="11"/>
                                        </p:tgtEl>
                                        <p:attrNameLst>
                                          <p:attrName>ppt_x</p:attrName>
                                          <p:attrName>ppt_y</p:attrName>
                                        </p:attrNameLst>
                                      </p:cBhvr>
                                      <p:rCtr x="0" y="1566"/>
                                    </p:animMotion>
                                  </p:childTnLst>
                                </p:cTn>
                              </p:par>
                              <p:par>
                                <p:cTn id="15" presetID="10" presetClass="entr" presetSubtype="0" fill="hold" nodeType="withEffect">
                                  <p:stCondLst>
                                    <p:cond delay="15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path" presetSubtype="0" decel="100000" fill="hold" nodeType="withEffect">
                                  <p:stCondLst>
                                    <p:cond delay="150"/>
                                  </p:stCondLst>
                                  <p:childTnLst>
                                    <p:animMotion origin="layout" path="M -4.27878E-6 -4.81616E-6 L -4.27878E-6 0.03155 " pathEditMode="relative" rAng="0" ptsTypes="AA">
                                      <p:cBhvr>
                                        <p:cTn id="19" dur="750" spd="-100000" fill="hold"/>
                                        <p:tgtEl>
                                          <p:spTgt spid="32"/>
                                        </p:tgtEl>
                                        <p:attrNameLst>
                                          <p:attrName>ppt_x</p:attrName>
                                          <p:attrName>ppt_y</p:attrName>
                                        </p:attrNameLst>
                                      </p:cBhvr>
                                      <p:rCtr x="0" y="1566"/>
                                    </p:animMotion>
                                  </p:childTnLst>
                                </p:cTn>
                              </p:par>
                              <p:par>
                                <p:cTn id="20" presetID="10" presetClass="entr" presetSubtype="0" fill="hold"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150"/>
                                  </p:stCondLst>
                                  <p:childTnLst>
                                    <p:animMotion origin="layout" path="M 1.42967E-7 4.44848E-6 L 1.42967E-7 0.03154 " pathEditMode="relative" rAng="0" ptsTypes="AA">
                                      <p:cBhvr>
                                        <p:cTn id="24" dur="750" spd="-100000" fill="hold"/>
                                        <p:tgtEl>
                                          <p:spTgt spid="33"/>
                                        </p:tgtEl>
                                        <p:attrNameLst>
                                          <p:attrName>ppt_x</p:attrName>
                                          <p:attrName>ppt_y</p:attrName>
                                        </p:attrNameLst>
                                      </p:cBhvr>
                                      <p:rCtr x="0" y="1566"/>
                                    </p:animMotion>
                                  </p:childTnLst>
                                </p:cTn>
                              </p:par>
                              <p:par>
                                <p:cTn id="25" presetID="10" presetClass="entr" presetSubtype="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300"/>
                                  </p:stCondLst>
                                  <p:childTnLst>
                                    <p:animMotion origin="layout" path="M 2.49426E-6 4.54834E-6 L 2.49426E-6 0.03154 " pathEditMode="relative" rAng="0" ptsTypes="AA">
                                      <p:cBhvr>
                                        <p:cTn id="29" dur="750" spd="-100000" fill="hold"/>
                                        <p:tgtEl>
                                          <p:spTgt spid="14"/>
                                        </p:tgtEl>
                                        <p:attrNameLst>
                                          <p:attrName>ppt_x</p:attrName>
                                          <p:attrName>ppt_y</p:attrName>
                                        </p:attrNameLst>
                                      </p:cBhvr>
                                      <p:rCtr x="0" y="1566"/>
                                    </p:animMotion>
                                  </p:childTnLst>
                                </p:cTn>
                              </p:par>
                              <p:par>
                                <p:cTn id="30" presetID="10" presetClass="entr" presetSubtype="0" fill="hold" grpId="0" nodeType="withEffect">
                                  <p:stCondLst>
                                    <p:cond delay="3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3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grpId="1" nodeType="withEffect">
                                  <p:stCondLst>
                                    <p:cond delay="300"/>
                                  </p:stCondLst>
                                  <p:childTnLst>
                                    <p:animMotion origin="layout" path="M -4.27878E-6 -6.94507E-7 L -4.27878E-6 0.03155 " pathEditMode="relative" rAng="0" ptsTypes="AA">
                                      <p:cBhvr>
                                        <p:cTn id="37" dur="750" spd="-100000" fill="hold"/>
                                        <p:tgtEl>
                                          <p:spTgt spid="17"/>
                                        </p:tgtEl>
                                        <p:attrNameLst>
                                          <p:attrName>ppt_x</p:attrName>
                                          <p:attrName>ppt_y</p:attrName>
                                        </p:attrNameLst>
                                      </p:cBhvr>
                                      <p:rCtr x="0" y="1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9" grpId="0"/>
      <p:bldP spid="9" grpId="1"/>
      <p:bldP spid="11" grpId="0"/>
      <p:bldP spid="11" grpId="1"/>
      <p:bldP spid="28" grpId="0" animBg="1"/>
      <p:bldP spid="17" grpId="0"/>
      <p:bldP spid="1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4E07786-E8D8-4ACD-BD26-200AE5002E57}"/>
              </a:ext>
            </a:extLst>
          </p:cNvPr>
          <p:cNvGraphicFramePr>
            <a:graphicFrameLocks noChangeAspect="1"/>
          </p:cNvGraphicFramePr>
          <p:nvPr>
            <p:custDataLst>
              <p:tags r:id="rId2"/>
            </p:custDataLst>
            <p:extLst>
              <p:ext uri="{D42A27DB-BD31-4B8C-83A1-F6EECF244321}">
                <p14:modId xmlns:p14="http://schemas.microsoft.com/office/powerpoint/2010/main" val="1524159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5"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74E07786-E8D8-4ACD-BD26-200AE5002E5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3" name="Title 2">
            <a:extLst>
              <a:ext uri="{FF2B5EF4-FFF2-40B4-BE49-F238E27FC236}">
                <a16:creationId xmlns:a16="http://schemas.microsoft.com/office/drawing/2014/main" id="{EE3A8DF0-44F6-471C-A4E9-0898E6431289}"/>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3921" dirty="0">
                <a:gradFill>
                  <a:gsLst>
                    <a:gs pos="1250">
                      <a:srgbClr val="353535"/>
                    </a:gs>
                    <a:gs pos="100000">
                      <a:srgbClr val="353535"/>
                    </a:gs>
                  </a:gsLst>
                  <a:lin ang="5400000" scaled="0"/>
                </a:gradFill>
              </a:rPr>
              <a:t>Transforming with data: the Business Analyst role</a:t>
            </a:r>
            <a:endParaRPr kumimoji="0" lang="en-US" sz="3921"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
        <p:nvSpPr>
          <p:cNvPr id="31" name="Rectangle 30">
            <a:extLst>
              <a:ext uri="{FF2B5EF4-FFF2-40B4-BE49-F238E27FC236}">
                <a16:creationId xmlns:a16="http://schemas.microsoft.com/office/drawing/2014/main" id="{BF331D1B-8190-4C03-A84B-56D009C28B58}"/>
              </a:ext>
            </a:extLst>
          </p:cNvPr>
          <p:cNvSpPr/>
          <p:nvPr/>
        </p:nvSpPr>
        <p:spPr bwMode="auto">
          <a:xfrm>
            <a:off x="6279853" y="4559798"/>
            <a:ext cx="5029200" cy="162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42482" fontAlgn="base">
              <a:spcAft>
                <a:spcPts val="784"/>
              </a:spcAft>
            </a:pPr>
            <a:r>
              <a:rPr lang="en-US" sz="2400" kern="0" dirty="0">
                <a:ln>
                  <a:solidFill>
                    <a:srgbClr val="FFFFFF">
                      <a:alpha val="0"/>
                    </a:srgbClr>
                  </a:solidFill>
                </a:ln>
                <a:solidFill>
                  <a:srgbClr val="353535"/>
                </a:solidFill>
                <a:latin typeface="Segoe UI Semilight"/>
                <a:ea typeface="Segoe UI" pitchFamily="34" charset="0"/>
                <a:cs typeface="Segoe UI" pitchFamily="34" charset="0"/>
              </a:rPr>
              <a:t>Power BI Desktop is a                     </a:t>
            </a:r>
            <a:r>
              <a:rPr lang="en-US" sz="2400" b="1" kern="0" dirty="0">
                <a:ln>
                  <a:solidFill>
                    <a:srgbClr val="FFFFFF">
                      <a:alpha val="0"/>
                    </a:srgbClr>
                  </a:solidFill>
                </a:ln>
                <a:solidFill>
                  <a:srgbClr val="0078D7"/>
                </a:solidFill>
                <a:latin typeface="Segoe UI Semilight"/>
                <a:ea typeface="Segoe UI" pitchFamily="34" charset="0"/>
                <a:cs typeface="Segoe UI" pitchFamily="34" charset="0"/>
              </a:rPr>
              <a:t>free companion authoring tool </a:t>
            </a:r>
            <a:r>
              <a:rPr lang="en-US" sz="2400" kern="0" dirty="0">
                <a:ln>
                  <a:solidFill>
                    <a:srgbClr val="FFFFFF">
                      <a:alpha val="0"/>
                    </a:srgbClr>
                  </a:solidFill>
                </a:ln>
                <a:solidFill>
                  <a:srgbClr val="353535"/>
                </a:solidFill>
                <a:latin typeface="Segoe UI Semilight"/>
                <a:ea typeface="Segoe UI" pitchFamily="34" charset="0"/>
                <a:cs typeface="Segoe UI" pitchFamily="34" charset="0"/>
              </a:rPr>
              <a:t>for the Power BI service, updated monthly with new features</a:t>
            </a:r>
          </a:p>
        </p:txBody>
      </p:sp>
      <p:grpSp>
        <p:nvGrpSpPr>
          <p:cNvPr id="3" name="Group 2">
            <a:extLst>
              <a:ext uri="{FF2B5EF4-FFF2-40B4-BE49-F238E27FC236}">
                <a16:creationId xmlns:a16="http://schemas.microsoft.com/office/drawing/2014/main" id="{B01FA3A5-C8B3-4DE2-9D8B-935C3D647CF2}"/>
              </a:ext>
            </a:extLst>
          </p:cNvPr>
          <p:cNvGrpSpPr/>
          <p:nvPr/>
        </p:nvGrpSpPr>
        <p:grpSpPr>
          <a:xfrm>
            <a:off x="6523392" y="1397322"/>
            <a:ext cx="4524973" cy="2877184"/>
            <a:chOff x="6523392" y="1397322"/>
            <a:chExt cx="4524973" cy="2877184"/>
          </a:xfrm>
        </p:grpSpPr>
        <p:pic>
          <p:nvPicPr>
            <p:cNvPr id="40" name="Picture 39" descr="A screenshot of a computer screen&#10;&#10;Description generated with very high confidence">
              <a:extLst>
                <a:ext uri="{FF2B5EF4-FFF2-40B4-BE49-F238E27FC236}">
                  <a16:creationId xmlns:a16="http://schemas.microsoft.com/office/drawing/2014/main" id="{C79B1935-5CD3-4B09-BCBA-BE4E2F7320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3392" y="1397322"/>
              <a:ext cx="4524973" cy="2877184"/>
            </a:xfrm>
            <a:prstGeom prst="rect">
              <a:avLst/>
            </a:prstGeom>
          </p:spPr>
        </p:pic>
        <p:pic>
          <p:nvPicPr>
            <p:cNvPr id="42" name="Picture 41" descr="A screenshot of a computer&#10;&#10;Description generated with very high confidence">
              <a:extLst>
                <a:ext uri="{FF2B5EF4-FFF2-40B4-BE49-F238E27FC236}">
                  <a16:creationId xmlns:a16="http://schemas.microsoft.com/office/drawing/2014/main" id="{3A06C794-9E53-4D4E-8FEC-3DD7C4A055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1957" y="1800725"/>
              <a:ext cx="3364992" cy="2019921"/>
            </a:xfrm>
            <a:prstGeom prst="rect">
              <a:avLst/>
            </a:prstGeom>
          </p:spPr>
        </p:pic>
      </p:grpSp>
      <p:grpSp>
        <p:nvGrpSpPr>
          <p:cNvPr id="4" name="Group 3">
            <a:extLst>
              <a:ext uri="{FF2B5EF4-FFF2-40B4-BE49-F238E27FC236}">
                <a16:creationId xmlns:a16="http://schemas.microsoft.com/office/drawing/2014/main" id="{9BCB4B1D-8FB6-4346-ACE0-C1E236A75CEC}"/>
              </a:ext>
            </a:extLst>
          </p:cNvPr>
          <p:cNvGrpSpPr/>
          <p:nvPr/>
        </p:nvGrpSpPr>
        <p:grpSpPr>
          <a:xfrm>
            <a:off x="-1477085" y="1189176"/>
            <a:ext cx="7661599" cy="5265153"/>
            <a:chOff x="-1477085" y="1189176"/>
            <a:chExt cx="7661599" cy="5265153"/>
          </a:xfrm>
        </p:grpSpPr>
        <p:sp>
          <p:nvSpPr>
            <p:cNvPr id="165" name="Rectangle 164">
              <a:extLst>
                <a:ext uri="{FF2B5EF4-FFF2-40B4-BE49-F238E27FC236}">
                  <a16:creationId xmlns:a16="http://schemas.microsoft.com/office/drawing/2014/main" id="{02F402BB-1A44-4317-863E-C0BC7B0AE4DD}"/>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27" name="Oval 26">
              <a:extLst>
                <a:ext uri="{FF2B5EF4-FFF2-40B4-BE49-F238E27FC236}">
                  <a16:creationId xmlns:a16="http://schemas.microsoft.com/office/drawing/2014/main" id="{30DC240E-5D69-4E10-98BE-57EA62E42649}"/>
                </a:ext>
              </a:extLst>
            </p:cNvPr>
            <p:cNvSpPr/>
            <p:nvPr/>
          </p:nvSpPr>
          <p:spPr bwMode="auto">
            <a:xfrm>
              <a:off x="-1477085" y="1312439"/>
              <a:ext cx="5029200" cy="50292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BD7E9135-66C7-44FB-9B68-1119CC6FCE8D}"/>
                </a:ext>
              </a:extLst>
            </p:cNvPr>
            <p:cNvSpPr/>
            <p:nvPr/>
          </p:nvSpPr>
          <p:spPr>
            <a:xfrm>
              <a:off x="2778333" y="1374773"/>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Get Data</a:t>
              </a:r>
            </a:p>
          </p:txBody>
        </p:sp>
        <p:sp>
          <p:nvSpPr>
            <p:cNvPr id="29" name="Oval 28">
              <a:extLst>
                <a:ext uri="{FF2B5EF4-FFF2-40B4-BE49-F238E27FC236}">
                  <a16:creationId xmlns:a16="http://schemas.microsoft.com/office/drawing/2014/main" id="{2CFCC1A8-3AE6-45A8-9849-395397820C80}"/>
                </a:ext>
              </a:extLst>
            </p:cNvPr>
            <p:cNvSpPr/>
            <p:nvPr/>
          </p:nvSpPr>
          <p:spPr bwMode="auto">
            <a:xfrm>
              <a:off x="3039665" y="3269146"/>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2D6FF5EA-23BF-4154-9537-0857E7FFA672}"/>
                </a:ext>
              </a:extLst>
            </p:cNvPr>
            <p:cNvSpPr/>
            <p:nvPr/>
          </p:nvSpPr>
          <p:spPr bwMode="auto">
            <a:xfrm>
              <a:off x="1757437" y="1189176"/>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D2A9E451-C10E-42F9-9EA8-C724E1FEF002}"/>
                </a:ext>
              </a:extLst>
            </p:cNvPr>
            <p:cNvSpPr/>
            <p:nvPr/>
          </p:nvSpPr>
          <p:spPr bwMode="auto">
            <a:xfrm>
              <a:off x="2735845" y="2035212"/>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A76E928E-9186-4140-8AD8-D302D385F017}"/>
                </a:ext>
              </a:extLst>
            </p:cNvPr>
            <p:cNvSpPr/>
            <p:nvPr/>
          </p:nvSpPr>
          <p:spPr bwMode="auto">
            <a:xfrm>
              <a:off x="2735845" y="4497513"/>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E0E0A94-EBCE-4F19-9CC1-49F5AB629726}"/>
                </a:ext>
              </a:extLst>
            </p:cNvPr>
            <p:cNvSpPr/>
            <p:nvPr/>
          </p:nvSpPr>
          <p:spPr bwMode="auto">
            <a:xfrm>
              <a:off x="1757437" y="5475921"/>
              <a:ext cx="978408" cy="978408"/>
            </a:xfrm>
            <a:prstGeom prst="ellipse">
              <a:avLst/>
            </a:prstGeom>
            <a:solidFill>
              <a:srgbClr val="F8F8F8"/>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AC936C31-E712-4F1B-B775-D8E602A28227}"/>
                </a:ext>
              </a:extLst>
            </p:cNvPr>
            <p:cNvSpPr/>
            <p:nvPr/>
          </p:nvSpPr>
          <p:spPr>
            <a:xfrm>
              <a:off x="3752039" y="228713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Analyze</a:t>
              </a:r>
            </a:p>
          </p:txBody>
        </p:sp>
        <p:sp>
          <p:nvSpPr>
            <p:cNvPr id="36" name="Rectangle 35">
              <a:extLst>
                <a:ext uri="{FF2B5EF4-FFF2-40B4-BE49-F238E27FC236}">
                  <a16:creationId xmlns:a16="http://schemas.microsoft.com/office/drawing/2014/main" id="{B4DAEC5E-E052-4AD9-82EE-85206FC9C013}"/>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37" name="Rectangle 36">
              <a:extLst>
                <a:ext uri="{FF2B5EF4-FFF2-40B4-BE49-F238E27FC236}">
                  <a16:creationId xmlns:a16="http://schemas.microsoft.com/office/drawing/2014/main" id="{67A5EF4C-22D8-462D-8FFB-797129B4E211}"/>
                </a:ext>
              </a:extLst>
            </p:cNvPr>
            <p:cNvSpPr/>
            <p:nvPr/>
          </p:nvSpPr>
          <p:spPr>
            <a:xfrm>
              <a:off x="3752039" y="4847237"/>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a:t>
              </a:r>
            </a:p>
          </p:txBody>
        </p:sp>
        <p:sp>
          <p:nvSpPr>
            <p:cNvPr id="38" name="Rectangle 37">
              <a:extLst>
                <a:ext uri="{FF2B5EF4-FFF2-40B4-BE49-F238E27FC236}">
                  <a16:creationId xmlns:a16="http://schemas.microsoft.com/office/drawing/2014/main" id="{9BAAF9BE-702F-4124-886E-5425C074ECB4}"/>
                </a:ext>
              </a:extLst>
            </p:cNvPr>
            <p:cNvSpPr/>
            <p:nvPr/>
          </p:nvSpPr>
          <p:spPr>
            <a:xfrm>
              <a:off x="2778333" y="5825645"/>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Collaborate</a:t>
              </a:r>
            </a:p>
          </p:txBody>
        </p:sp>
        <p:sp>
          <p:nvSpPr>
            <p:cNvPr id="39" name="Freeform 83">
              <a:extLst>
                <a:ext uri="{FF2B5EF4-FFF2-40B4-BE49-F238E27FC236}">
                  <a16:creationId xmlns:a16="http://schemas.microsoft.com/office/drawing/2014/main" id="{27B9A41D-134B-4765-95B4-866F7E5D7A2D}"/>
                </a:ext>
              </a:extLst>
            </p:cNvPr>
            <p:cNvSpPr>
              <a:spLocks noEditPoints="1"/>
            </p:cNvSpPr>
            <p:nvPr/>
          </p:nvSpPr>
          <p:spPr bwMode="black">
            <a:xfrm>
              <a:off x="1972270" y="1350074"/>
              <a:ext cx="548741" cy="56865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41" name="Freeform 25">
              <a:extLst>
                <a:ext uri="{FF2B5EF4-FFF2-40B4-BE49-F238E27FC236}">
                  <a16:creationId xmlns:a16="http://schemas.microsoft.com/office/drawing/2014/main" id="{0E297178-C019-4C7F-8EB6-9536B0CB92E1}"/>
                </a:ext>
              </a:extLst>
            </p:cNvPr>
            <p:cNvSpPr>
              <a:spLocks noEditPoints="1"/>
            </p:cNvSpPr>
            <p:nvPr/>
          </p:nvSpPr>
          <p:spPr bwMode="black">
            <a:xfrm>
              <a:off x="2961618" y="4667770"/>
              <a:ext cx="548984" cy="60853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44" name="Group 43">
              <a:extLst>
                <a:ext uri="{FF2B5EF4-FFF2-40B4-BE49-F238E27FC236}">
                  <a16:creationId xmlns:a16="http://schemas.microsoft.com/office/drawing/2014/main" id="{92A33FFE-E42A-4A67-BB5C-8DC4C8DFA1B3}"/>
                </a:ext>
              </a:extLst>
            </p:cNvPr>
            <p:cNvGrpSpPr/>
            <p:nvPr/>
          </p:nvGrpSpPr>
          <p:grpSpPr>
            <a:xfrm>
              <a:off x="2927103" y="2271888"/>
              <a:ext cx="707423" cy="541203"/>
              <a:chOff x="-952377" y="6149211"/>
              <a:chExt cx="1301342" cy="940471"/>
            </a:xfrm>
          </p:grpSpPr>
          <p:sp>
            <p:nvSpPr>
              <p:cNvPr id="45" name="Rectangle 44">
                <a:extLst>
                  <a:ext uri="{FF2B5EF4-FFF2-40B4-BE49-F238E27FC236}">
                    <a16:creationId xmlns:a16="http://schemas.microsoft.com/office/drawing/2014/main" id="{BC58ECDC-1D42-4A89-8782-01D4D75FE04D}"/>
                  </a:ext>
                </a:extLst>
              </p:cNvPr>
              <p:cNvSpPr/>
              <p:nvPr/>
            </p:nvSpPr>
            <p:spPr bwMode="auto">
              <a:xfrm>
                <a:off x="-952377" y="614921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3100E0D-E635-404D-8CA0-784D04B9EA83}"/>
                  </a:ext>
                </a:extLst>
              </p:cNvPr>
              <p:cNvCxnSpPr/>
              <p:nvPr/>
            </p:nvCxnSpPr>
            <p:spPr>
              <a:xfrm flipH="1">
                <a:off x="-941546" y="6183363"/>
                <a:ext cx="48078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18C45F2-48F9-4F0C-A43C-EEC3483B5BAF}"/>
                  </a:ext>
                </a:extLst>
              </p:cNvPr>
              <p:cNvSpPr/>
              <p:nvPr/>
            </p:nvSpPr>
            <p:spPr bwMode="auto">
              <a:xfrm>
                <a:off x="-142648" y="639696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C6DD7477-B4A2-4971-B13D-A17C5BEC37BD}"/>
                  </a:ext>
                </a:extLst>
              </p:cNvPr>
              <p:cNvCxnSpPr/>
              <p:nvPr/>
            </p:nvCxnSpPr>
            <p:spPr>
              <a:xfrm flipH="1">
                <a:off x="-131817" y="6431112"/>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7F886A6-91B5-4C7E-894C-7153A09EF5F3}"/>
                  </a:ext>
                </a:extLst>
              </p:cNvPr>
              <p:cNvSpPr/>
              <p:nvPr/>
            </p:nvSpPr>
            <p:spPr bwMode="auto">
              <a:xfrm>
                <a:off x="-849095" y="6730972"/>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388D0749-5A84-4968-8AF1-10CA1CC50211}"/>
                  </a:ext>
                </a:extLst>
              </p:cNvPr>
              <p:cNvCxnSpPr/>
              <p:nvPr/>
            </p:nvCxnSpPr>
            <p:spPr>
              <a:xfrm flipH="1">
                <a:off x="-838264" y="6765123"/>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6B222E3D-6B17-4CD6-8214-1295999D2C20}"/>
                  </a:ext>
                </a:extLst>
              </p:cNvPr>
              <p:cNvSpPr/>
              <p:nvPr/>
            </p:nvSpPr>
            <p:spPr bwMode="auto">
              <a:xfrm rot="20066219">
                <a:off x="-696171" y="6775590"/>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FE02E853-7567-4D35-B01C-2F3DA2DB3EA3}"/>
                  </a:ext>
                </a:extLst>
              </p:cNvPr>
              <p:cNvSpPr/>
              <p:nvPr/>
            </p:nvSpPr>
            <p:spPr bwMode="auto">
              <a:xfrm rot="1148353">
                <a:off x="-754785" y="6447347"/>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DE2AC107-7EE9-473F-ADCF-374996252C90}"/>
                  </a:ext>
                </a:extLst>
              </p:cNvPr>
              <p:cNvSpPr/>
              <p:nvPr/>
            </p:nvSpPr>
            <p:spPr bwMode="auto">
              <a:xfrm>
                <a:off x="53536" y="6557068"/>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659656F9-1EAA-4077-A9AE-813A36BEDEC8}"/>
                  </a:ext>
                </a:extLst>
              </p:cNvPr>
              <p:cNvSpPr/>
              <p:nvPr/>
            </p:nvSpPr>
            <p:spPr bwMode="auto">
              <a:xfrm rot="4927691">
                <a:off x="-958661" y="6649665"/>
                <a:ext cx="635496" cy="45718"/>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A9B2D01-DE5D-4C9D-A33A-1BC65824DF3F}"/>
                  </a:ext>
                </a:extLst>
              </p:cNvPr>
              <p:cNvSpPr/>
              <p:nvPr/>
            </p:nvSpPr>
            <p:spPr bwMode="auto">
              <a:xfrm>
                <a:off x="-667297" y="6889189"/>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8CD09FE-0BF3-49A1-88AA-3E6B3B1E9927}"/>
                  </a:ext>
                </a:extLst>
              </p:cNvPr>
              <p:cNvSpPr/>
              <p:nvPr/>
            </p:nvSpPr>
            <p:spPr bwMode="auto">
              <a:xfrm>
                <a:off x="-749357" y="6291317"/>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7" name="Freeform 45">
              <a:extLst>
                <a:ext uri="{FF2B5EF4-FFF2-40B4-BE49-F238E27FC236}">
                  <a16:creationId xmlns:a16="http://schemas.microsoft.com/office/drawing/2014/main" id="{44EAEE32-9FEA-4F6C-B0DD-0A137FAC4286}"/>
                </a:ext>
              </a:extLst>
            </p:cNvPr>
            <p:cNvSpPr>
              <a:spLocks noChangeAspect="1"/>
            </p:cNvSpPr>
            <p:nvPr/>
          </p:nvSpPr>
          <p:spPr bwMode="auto">
            <a:xfrm>
              <a:off x="3239601" y="3522413"/>
              <a:ext cx="622281" cy="480753"/>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76" dirty="0">
                <a:solidFill>
                  <a:prstClr val="white"/>
                </a:solidFill>
              </a:endParaRPr>
            </a:p>
          </p:txBody>
        </p:sp>
        <p:grpSp>
          <p:nvGrpSpPr>
            <p:cNvPr id="58" name="Group 57">
              <a:extLst>
                <a:ext uri="{FF2B5EF4-FFF2-40B4-BE49-F238E27FC236}">
                  <a16:creationId xmlns:a16="http://schemas.microsoft.com/office/drawing/2014/main" id="{4E73AAB9-FC5E-49AE-AD18-8B887A63B11A}"/>
                </a:ext>
              </a:extLst>
            </p:cNvPr>
            <p:cNvGrpSpPr/>
            <p:nvPr/>
          </p:nvGrpSpPr>
          <p:grpSpPr>
            <a:xfrm>
              <a:off x="1838839" y="5477353"/>
              <a:ext cx="836008" cy="967652"/>
              <a:chOff x="3519895" y="5477353"/>
              <a:chExt cx="836008" cy="967652"/>
            </a:xfrm>
          </p:grpSpPr>
          <p:pic>
            <p:nvPicPr>
              <p:cNvPr id="59" name="Graphic 58" descr="Laptop">
                <a:extLst>
                  <a:ext uri="{FF2B5EF4-FFF2-40B4-BE49-F238E27FC236}">
                    <a16:creationId xmlns:a16="http://schemas.microsoft.com/office/drawing/2014/main" id="{FDC6F945-5D13-4F70-8754-F88E593E15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43588" y="5477353"/>
                <a:ext cx="449620" cy="449620"/>
              </a:xfrm>
              <a:prstGeom prst="rect">
                <a:avLst/>
              </a:prstGeom>
            </p:spPr>
          </p:pic>
          <p:pic>
            <p:nvPicPr>
              <p:cNvPr id="60" name="Graphic 59" descr="Smart Phone">
                <a:extLst>
                  <a:ext uri="{FF2B5EF4-FFF2-40B4-BE49-F238E27FC236}">
                    <a16:creationId xmlns:a16="http://schemas.microsoft.com/office/drawing/2014/main" id="{104273C5-1F64-404F-A3CB-E0AFA81630E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39086" y="5883028"/>
                <a:ext cx="316817" cy="316817"/>
              </a:xfrm>
              <a:prstGeom prst="rect">
                <a:avLst/>
              </a:prstGeom>
            </p:spPr>
          </p:pic>
          <p:pic>
            <p:nvPicPr>
              <p:cNvPr id="61" name="Graphic 60" descr="Tablet">
                <a:extLst>
                  <a:ext uri="{FF2B5EF4-FFF2-40B4-BE49-F238E27FC236}">
                    <a16:creationId xmlns:a16="http://schemas.microsoft.com/office/drawing/2014/main" id="{D8347A99-72CE-4EB6-A5B0-8F2D9542C2D3}"/>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19895" y="5778197"/>
                <a:ext cx="347308" cy="347308"/>
              </a:xfrm>
              <a:prstGeom prst="rect">
                <a:avLst/>
              </a:prstGeom>
            </p:spPr>
          </p:pic>
          <p:pic>
            <p:nvPicPr>
              <p:cNvPr id="62" name="Graphic 61" descr="Monitor">
                <a:extLst>
                  <a:ext uri="{FF2B5EF4-FFF2-40B4-BE49-F238E27FC236}">
                    <a16:creationId xmlns:a16="http://schemas.microsoft.com/office/drawing/2014/main" id="{6A8846BF-EBB8-450E-BF3E-51C04E4FE9F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694746" y="6011420"/>
                <a:ext cx="433585" cy="433585"/>
              </a:xfrm>
              <a:prstGeom prst="rect">
                <a:avLst/>
              </a:prstGeom>
            </p:spPr>
          </p:pic>
        </p:grpSp>
        <p:pic>
          <p:nvPicPr>
            <p:cNvPr id="63" name="Graphic 62" descr="Bar chart">
              <a:extLst>
                <a:ext uri="{FF2B5EF4-FFF2-40B4-BE49-F238E27FC236}">
                  <a16:creationId xmlns:a16="http://schemas.microsoft.com/office/drawing/2014/main" id="{9A57B2A5-EBB8-4424-91DF-E21CBC549AD7}"/>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69927" y="6079116"/>
              <a:ext cx="241026" cy="241026"/>
            </a:xfrm>
            <a:prstGeom prst="rect">
              <a:avLst/>
            </a:prstGeom>
          </p:spPr>
        </p:pic>
        <p:pic>
          <p:nvPicPr>
            <p:cNvPr id="64" name="Graphic 63" descr="Bar chart">
              <a:extLst>
                <a:ext uri="{FF2B5EF4-FFF2-40B4-BE49-F238E27FC236}">
                  <a16:creationId xmlns:a16="http://schemas.microsoft.com/office/drawing/2014/main" id="{8024824E-A03A-4454-A0B9-766A22C872A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2486" y="5586635"/>
              <a:ext cx="188731" cy="188731"/>
            </a:xfrm>
            <a:prstGeom prst="rect">
              <a:avLst/>
            </a:prstGeom>
          </p:spPr>
        </p:pic>
        <p:pic>
          <p:nvPicPr>
            <p:cNvPr id="65" name="Graphic 64" descr="Bar chart">
              <a:extLst>
                <a:ext uri="{FF2B5EF4-FFF2-40B4-BE49-F238E27FC236}">
                  <a16:creationId xmlns:a16="http://schemas.microsoft.com/office/drawing/2014/main" id="{BFB307BF-7A6B-4E1A-A2E8-00391513D4EF}"/>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883007" y="5865250"/>
              <a:ext cx="180966" cy="180966"/>
            </a:xfrm>
            <a:prstGeom prst="rect">
              <a:avLst/>
            </a:prstGeom>
          </p:spPr>
        </p:pic>
        <p:pic>
          <p:nvPicPr>
            <p:cNvPr id="66" name="Graphic 65" descr="Bar chart">
              <a:extLst>
                <a:ext uri="{FF2B5EF4-FFF2-40B4-BE49-F238E27FC236}">
                  <a16:creationId xmlns:a16="http://schemas.microsoft.com/office/drawing/2014/main" id="{DE49361F-18BE-4278-952C-236ABA8CAF7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72896" y="5972771"/>
              <a:ext cx="63240" cy="180966"/>
            </a:xfrm>
            <a:prstGeom prst="rect">
              <a:avLst/>
            </a:prstGeom>
          </p:spPr>
        </p:pic>
      </p:grpSp>
    </p:spTree>
    <p:extLst>
      <p:ext uri="{BB962C8B-B14F-4D97-AF65-F5344CB8AC3E}">
        <p14:creationId xmlns:p14="http://schemas.microsoft.com/office/powerpoint/2010/main" val="35243716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Get Data: </a:t>
            </a:r>
            <a:r>
              <a:rPr kumimoji="0" lang="en-US" sz="40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Easily connect, clean, and mashup data</a:t>
            </a:r>
          </a:p>
        </p:txBody>
      </p:sp>
      <p:sp>
        <p:nvSpPr>
          <p:cNvPr id="26" name="Rectangle 25">
            <a:extLst>
              <a:ext uri="{FF2B5EF4-FFF2-40B4-BE49-F238E27FC236}">
                <a16:creationId xmlns:a16="http://schemas.microsoft.com/office/drawing/2014/main" id="{B2166104-2D4A-4BF0-8FB7-8360AB56A7A2}"/>
              </a:ext>
            </a:extLst>
          </p:cNvPr>
          <p:cNvSpPr/>
          <p:nvPr/>
        </p:nvSpPr>
        <p:spPr>
          <a:xfrm>
            <a:off x="2189865" y="1878026"/>
            <a:ext cx="5212080" cy="4480560"/>
          </a:xfrm>
          <a:prstGeom prst="rect">
            <a:avLst/>
          </a:prstGeom>
        </p:spPr>
        <p:txBody>
          <a:bodyPr wrap="square">
            <a:spAutoFit/>
          </a:bodyPr>
          <a:lstStyle/>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Connect to 80+ data sources, both on-premises and cloud</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Shape, transform, and clean data for analysis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Live connectivity to on-premises and cloud data sources</a:t>
            </a:r>
          </a:p>
          <a:p>
            <a:pPr lvl="0" defTabSz="932597">
              <a:lnSpc>
                <a:spcPct val="90000"/>
              </a:lnSpc>
              <a:defRPr/>
            </a:pPr>
            <a:endParaRPr lang="en-US" sz="24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Extend with custom data connectors for any data source</a:t>
            </a:r>
          </a:p>
        </p:txBody>
      </p:sp>
      <p:grpSp>
        <p:nvGrpSpPr>
          <p:cNvPr id="3" name="Group 2">
            <a:extLst>
              <a:ext uri="{FF2B5EF4-FFF2-40B4-BE49-F238E27FC236}">
                <a16:creationId xmlns:a16="http://schemas.microsoft.com/office/drawing/2014/main" id="{1F370164-AB0B-4C9B-A94D-05459707390B}"/>
              </a:ext>
            </a:extLst>
          </p:cNvPr>
          <p:cNvGrpSpPr/>
          <p:nvPr/>
        </p:nvGrpSpPr>
        <p:grpSpPr>
          <a:xfrm>
            <a:off x="7132320" y="1645920"/>
            <a:ext cx="7031501" cy="4546355"/>
            <a:chOff x="6737920" y="1622433"/>
            <a:chExt cx="7031501" cy="4546355"/>
          </a:xfrm>
        </p:grpSpPr>
        <p:pic>
          <p:nvPicPr>
            <p:cNvPr id="256" name="Picture 255" descr="A screenshot of a computer screen&#10;&#10;Description generated with very high confidence">
              <a:extLst>
                <a:ext uri="{FF2B5EF4-FFF2-40B4-BE49-F238E27FC236}">
                  <a16:creationId xmlns:a16="http://schemas.microsoft.com/office/drawing/2014/main" id="{77C75CC6-BE57-49E9-9752-28C199342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grpSp>
          <p:nvGrpSpPr>
            <p:cNvPr id="369" name="Group 368">
              <a:extLst>
                <a:ext uri="{FF2B5EF4-FFF2-40B4-BE49-F238E27FC236}">
                  <a16:creationId xmlns:a16="http://schemas.microsoft.com/office/drawing/2014/main" id="{3B96D5FC-437A-4A65-B671-32C3D34C3418}"/>
                </a:ext>
              </a:extLst>
            </p:cNvPr>
            <p:cNvGrpSpPr/>
            <p:nvPr/>
          </p:nvGrpSpPr>
          <p:grpSpPr>
            <a:xfrm>
              <a:off x="7669378" y="2266481"/>
              <a:ext cx="5227755" cy="3192623"/>
              <a:chOff x="1509317" y="2460290"/>
              <a:chExt cx="4041747" cy="2376886"/>
            </a:xfrm>
          </p:grpSpPr>
          <p:sp>
            <p:nvSpPr>
              <p:cNvPr id="370" name="Rectangle 369">
                <a:extLst>
                  <a:ext uri="{FF2B5EF4-FFF2-40B4-BE49-F238E27FC236}">
                    <a16:creationId xmlns:a16="http://schemas.microsoft.com/office/drawing/2014/main" id="{FE1DA0B9-C942-4187-9FB9-3A9F40D51F81}"/>
                  </a:ext>
                </a:extLst>
              </p:cNvPr>
              <p:cNvSpPr/>
              <p:nvPr/>
            </p:nvSpPr>
            <p:spPr bwMode="auto">
              <a:xfrm>
                <a:off x="1509876" y="2468727"/>
                <a:ext cx="4034028" cy="236844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1" name="Rectangle 370">
                <a:extLst>
                  <a:ext uri="{FF2B5EF4-FFF2-40B4-BE49-F238E27FC236}">
                    <a16:creationId xmlns:a16="http://schemas.microsoft.com/office/drawing/2014/main" id="{DD4FA065-8161-41BD-95D2-DD24DD6CA387}"/>
                  </a:ext>
                </a:extLst>
              </p:cNvPr>
              <p:cNvSpPr/>
              <p:nvPr/>
            </p:nvSpPr>
            <p:spPr bwMode="auto">
              <a:xfrm>
                <a:off x="1509318" y="2460290"/>
                <a:ext cx="4034586" cy="237251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72" name="Group 371">
                <a:extLst>
                  <a:ext uri="{FF2B5EF4-FFF2-40B4-BE49-F238E27FC236}">
                    <a16:creationId xmlns:a16="http://schemas.microsoft.com/office/drawing/2014/main" id="{5350E9B7-DC2B-4C5E-8104-36A5FEC0040E}"/>
                  </a:ext>
                </a:extLst>
              </p:cNvPr>
              <p:cNvGrpSpPr/>
              <p:nvPr/>
            </p:nvGrpSpPr>
            <p:grpSpPr>
              <a:xfrm>
                <a:off x="1509317" y="2491994"/>
                <a:ext cx="4041747" cy="2322081"/>
                <a:chOff x="1189038" y="2191873"/>
                <a:chExt cx="4569788" cy="2625454"/>
              </a:xfrm>
            </p:grpSpPr>
            <p:sp>
              <p:nvSpPr>
                <p:cNvPr id="376" name="Freeform: Shape 375">
                  <a:extLst>
                    <a:ext uri="{FF2B5EF4-FFF2-40B4-BE49-F238E27FC236}">
                      <a16:creationId xmlns:a16="http://schemas.microsoft.com/office/drawing/2014/main" id="{A16DDAFD-BA7C-4E94-835F-BBCB1BE42D8F}"/>
                    </a:ext>
                  </a:extLst>
                </p:cNvPr>
                <p:cNvSpPr/>
                <p:nvPr/>
              </p:nvSpPr>
              <p:spPr bwMode="auto">
                <a:xfrm>
                  <a:off x="3946080" y="4677904"/>
                  <a:ext cx="1811086" cy="104597"/>
                </a:xfrm>
                <a:custGeom>
                  <a:avLst/>
                  <a:gdLst>
                    <a:gd name="connsiteX0" fmla="*/ 0 w 1668780"/>
                    <a:gd name="connsiteY0" fmla="*/ 0 h 91440"/>
                    <a:gd name="connsiteX1" fmla="*/ 91440 w 1668780"/>
                    <a:gd name="connsiteY1" fmla="*/ 91440 h 91440"/>
                    <a:gd name="connsiteX2" fmla="*/ 891540 w 1668780"/>
                    <a:gd name="connsiteY2" fmla="*/ 91440 h 91440"/>
                    <a:gd name="connsiteX3" fmla="*/ 967740 w 1668780"/>
                    <a:gd name="connsiteY3" fmla="*/ 15240 h 91440"/>
                    <a:gd name="connsiteX4" fmla="*/ 1668780 w 1668780"/>
                    <a:gd name="connsiteY4" fmla="*/ 1524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8780" h="91440">
                      <a:moveTo>
                        <a:pt x="0" y="0"/>
                      </a:moveTo>
                      <a:lnTo>
                        <a:pt x="91440" y="91440"/>
                      </a:lnTo>
                      <a:lnTo>
                        <a:pt x="891540" y="91440"/>
                      </a:lnTo>
                      <a:lnTo>
                        <a:pt x="967740" y="15240"/>
                      </a:lnTo>
                      <a:lnTo>
                        <a:pt x="1668780" y="152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77" name="Oval 376">
                  <a:extLst>
                    <a:ext uri="{FF2B5EF4-FFF2-40B4-BE49-F238E27FC236}">
                      <a16:creationId xmlns:a16="http://schemas.microsoft.com/office/drawing/2014/main" id="{F72DAC5C-F754-4644-8409-D098E97E7126}"/>
                    </a:ext>
                  </a:extLst>
                </p:cNvPr>
                <p:cNvSpPr/>
                <p:nvPr/>
              </p:nvSpPr>
              <p:spPr bwMode="auto">
                <a:xfrm>
                  <a:off x="4805181" y="4751230"/>
                  <a:ext cx="66097" cy="66097"/>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grpSp>
              <p:nvGrpSpPr>
                <p:cNvPr id="378" name="Group 377">
                  <a:extLst>
                    <a:ext uri="{FF2B5EF4-FFF2-40B4-BE49-F238E27FC236}">
                      <a16:creationId xmlns:a16="http://schemas.microsoft.com/office/drawing/2014/main" id="{4966CAA8-B89C-415B-9546-5EC54337F3B4}"/>
                    </a:ext>
                  </a:extLst>
                </p:cNvPr>
                <p:cNvGrpSpPr/>
                <p:nvPr/>
              </p:nvGrpSpPr>
              <p:grpSpPr>
                <a:xfrm>
                  <a:off x="2208541" y="2228545"/>
                  <a:ext cx="2537433" cy="2537433"/>
                  <a:chOff x="2137447" y="2379299"/>
                  <a:chExt cx="2602873" cy="2602873"/>
                </a:xfrm>
              </p:grpSpPr>
              <p:sp>
                <p:nvSpPr>
                  <p:cNvPr id="467" name="Oval 466">
                    <a:extLst>
                      <a:ext uri="{FF2B5EF4-FFF2-40B4-BE49-F238E27FC236}">
                        <a16:creationId xmlns:a16="http://schemas.microsoft.com/office/drawing/2014/main" id="{0A29405D-9554-4DAF-9C85-6411349732A1}"/>
                      </a:ext>
                    </a:extLst>
                  </p:cNvPr>
                  <p:cNvSpPr/>
                  <p:nvPr/>
                </p:nvSpPr>
                <p:spPr bwMode="auto">
                  <a:xfrm>
                    <a:off x="2137447" y="2379299"/>
                    <a:ext cx="2602873" cy="260287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68" name="Picture 467">
                    <a:extLst>
                      <a:ext uri="{FF2B5EF4-FFF2-40B4-BE49-F238E27FC236}">
                        <a16:creationId xmlns:a16="http://schemas.microsoft.com/office/drawing/2014/main" id="{3DBFF203-E990-4D9F-A146-24B5C7471F4F}"/>
                      </a:ext>
                    </a:extLst>
                  </p:cNvPr>
                  <p:cNvPicPr>
                    <a:picLocks noChangeAspect="1"/>
                  </p:cNvPicPr>
                  <p:nvPr/>
                </p:nvPicPr>
                <p:blipFill>
                  <a:blip r:embed="rId4"/>
                  <a:stretch>
                    <a:fillRect/>
                  </a:stretch>
                </p:blipFill>
                <p:spPr>
                  <a:xfrm>
                    <a:off x="3567054" y="3426219"/>
                    <a:ext cx="326987" cy="324472"/>
                  </a:xfrm>
                  <a:prstGeom prst="rect">
                    <a:avLst/>
                  </a:prstGeom>
                </p:spPr>
              </p:pic>
              <p:pic>
                <p:nvPicPr>
                  <p:cNvPr id="469" name="Picture 468">
                    <a:extLst>
                      <a:ext uri="{FF2B5EF4-FFF2-40B4-BE49-F238E27FC236}">
                        <a16:creationId xmlns:a16="http://schemas.microsoft.com/office/drawing/2014/main" id="{5BC515D9-A146-4B46-83E5-6A15D9C4F9A8}"/>
                      </a:ext>
                    </a:extLst>
                  </p:cNvPr>
                  <p:cNvPicPr>
                    <a:picLocks noChangeAspect="1"/>
                  </p:cNvPicPr>
                  <p:nvPr/>
                </p:nvPicPr>
                <p:blipFill>
                  <a:blip r:embed="rId5"/>
                  <a:stretch>
                    <a:fillRect/>
                  </a:stretch>
                </p:blipFill>
                <p:spPr>
                  <a:xfrm>
                    <a:off x="2304403" y="3619827"/>
                    <a:ext cx="561084" cy="548888"/>
                  </a:xfrm>
                  <a:prstGeom prst="rect">
                    <a:avLst/>
                  </a:prstGeom>
                </p:spPr>
              </p:pic>
              <p:pic>
                <p:nvPicPr>
                  <p:cNvPr id="470" name="Picture 469">
                    <a:extLst>
                      <a:ext uri="{FF2B5EF4-FFF2-40B4-BE49-F238E27FC236}">
                        <a16:creationId xmlns:a16="http://schemas.microsoft.com/office/drawing/2014/main" id="{D27289AD-9647-4F83-8974-46951D0264D0}"/>
                      </a:ext>
                    </a:extLst>
                  </p:cNvPr>
                  <p:cNvPicPr>
                    <a:picLocks noChangeAspect="1"/>
                  </p:cNvPicPr>
                  <p:nvPr/>
                </p:nvPicPr>
                <p:blipFill>
                  <a:blip r:embed="rId6"/>
                  <a:stretch>
                    <a:fillRect/>
                  </a:stretch>
                </p:blipFill>
                <p:spPr>
                  <a:xfrm>
                    <a:off x="3224818" y="2506958"/>
                    <a:ext cx="422689" cy="415872"/>
                  </a:xfrm>
                  <a:prstGeom prst="rect">
                    <a:avLst/>
                  </a:prstGeom>
                </p:spPr>
              </p:pic>
              <p:pic>
                <p:nvPicPr>
                  <p:cNvPr id="471" name="Picture 470">
                    <a:extLst>
                      <a:ext uri="{FF2B5EF4-FFF2-40B4-BE49-F238E27FC236}">
                        <a16:creationId xmlns:a16="http://schemas.microsoft.com/office/drawing/2014/main" id="{79E841A2-8447-47C7-A56C-BCAA55BED492}"/>
                      </a:ext>
                    </a:extLst>
                  </p:cNvPr>
                  <p:cNvPicPr>
                    <a:picLocks noChangeAspect="1"/>
                  </p:cNvPicPr>
                  <p:nvPr/>
                </p:nvPicPr>
                <p:blipFill>
                  <a:blip r:embed="rId7"/>
                  <a:stretch>
                    <a:fillRect/>
                  </a:stretch>
                </p:blipFill>
                <p:spPr>
                  <a:xfrm>
                    <a:off x="4069031" y="3529599"/>
                    <a:ext cx="387880" cy="367345"/>
                  </a:xfrm>
                  <a:prstGeom prst="rect">
                    <a:avLst/>
                  </a:prstGeom>
                </p:spPr>
              </p:pic>
              <p:pic>
                <p:nvPicPr>
                  <p:cNvPr id="472" name="Picture 471">
                    <a:extLst>
                      <a:ext uri="{FF2B5EF4-FFF2-40B4-BE49-F238E27FC236}">
                        <a16:creationId xmlns:a16="http://schemas.microsoft.com/office/drawing/2014/main" id="{D0CC890F-CBAD-42D1-970E-17AB0B78CED9}"/>
                      </a:ext>
                    </a:extLst>
                  </p:cNvPr>
                  <p:cNvPicPr>
                    <a:picLocks noChangeAspect="1"/>
                  </p:cNvPicPr>
                  <p:nvPr/>
                </p:nvPicPr>
                <p:blipFill>
                  <a:blip r:embed="rId8"/>
                  <a:stretch>
                    <a:fillRect/>
                  </a:stretch>
                </p:blipFill>
                <p:spPr>
                  <a:xfrm>
                    <a:off x="2699576" y="3058805"/>
                    <a:ext cx="427761" cy="425010"/>
                  </a:xfrm>
                  <a:prstGeom prst="rect">
                    <a:avLst/>
                  </a:prstGeom>
                </p:spPr>
              </p:pic>
              <p:pic>
                <p:nvPicPr>
                  <p:cNvPr id="473" name="Picture 472">
                    <a:extLst>
                      <a:ext uri="{FF2B5EF4-FFF2-40B4-BE49-F238E27FC236}">
                        <a16:creationId xmlns:a16="http://schemas.microsoft.com/office/drawing/2014/main" id="{C2D9CBB2-147B-4394-BA69-E8A922321C1B}"/>
                      </a:ext>
                    </a:extLst>
                  </p:cNvPr>
                  <p:cNvPicPr>
                    <a:picLocks noChangeAspect="1"/>
                  </p:cNvPicPr>
                  <p:nvPr/>
                </p:nvPicPr>
                <p:blipFill>
                  <a:blip r:embed="rId9"/>
                  <a:stretch>
                    <a:fillRect/>
                  </a:stretch>
                </p:blipFill>
                <p:spPr>
                  <a:xfrm>
                    <a:off x="3296693" y="4451714"/>
                    <a:ext cx="447970" cy="413313"/>
                  </a:xfrm>
                  <a:prstGeom prst="rect">
                    <a:avLst/>
                  </a:prstGeom>
                </p:spPr>
              </p:pic>
              <p:pic>
                <p:nvPicPr>
                  <p:cNvPr id="474" name="Picture 473">
                    <a:extLst>
                      <a:ext uri="{FF2B5EF4-FFF2-40B4-BE49-F238E27FC236}">
                        <a16:creationId xmlns:a16="http://schemas.microsoft.com/office/drawing/2014/main" id="{FB9DF5D8-7942-4914-A67D-B0037F2D2B3E}"/>
                      </a:ext>
                    </a:extLst>
                  </p:cNvPr>
                  <p:cNvPicPr>
                    <a:picLocks noChangeAspect="1"/>
                  </p:cNvPicPr>
                  <p:nvPr/>
                </p:nvPicPr>
                <p:blipFill>
                  <a:blip r:embed="rId10"/>
                  <a:stretch>
                    <a:fillRect/>
                  </a:stretch>
                </p:blipFill>
                <p:spPr>
                  <a:xfrm>
                    <a:off x="2303025" y="3225559"/>
                    <a:ext cx="236538" cy="236538"/>
                  </a:xfrm>
                  <a:prstGeom prst="rect">
                    <a:avLst/>
                  </a:prstGeom>
                </p:spPr>
              </p:pic>
              <p:pic>
                <p:nvPicPr>
                  <p:cNvPr id="475" name="Picture 474">
                    <a:extLst>
                      <a:ext uri="{FF2B5EF4-FFF2-40B4-BE49-F238E27FC236}">
                        <a16:creationId xmlns:a16="http://schemas.microsoft.com/office/drawing/2014/main" id="{D1393315-A8CA-4E5F-9342-0D04CAFB3758}"/>
                      </a:ext>
                    </a:extLst>
                  </p:cNvPr>
                  <p:cNvPicPr>
                    <a:picLocks noChangeAspect="1"/>
                  </p:cNvPicPr>
                  <p:nvPr/>
                </p:nvPicPr>
                <p:blipFill rotWithShape="1">
                  <a:blip r:embed="rId11"/>
                  <a:srcRect l="18449" t="18449" r="18449" b="18449"/>
                  <a:stretch/>
                </p:blipFill>
                <p:spPr>
                  <a:xfrm>
                    <a:off x="4255084" y="3081539"/>
                    <a:ext cx="374290" cy="374290"/>
                  </a:xfrm>
                  <a:prstGeom prst="rect">
                    <a:avLst/>
                  </a:prstGeom>
                </p:spPr>
              </p:pic>
              <p:pic>
                <p:nvPicPr>
                  <p:cNvPr id="476" name="Picture 475" descr="tmpb3jdpwfd">
                    <a:extLst>
                      <a:ext uri="{FF2B5EF4-FFF2-40B4-BE49-F238E27FC236}">
                        <a16:creationId xmlns:a16="http://schemas.microsoft.com/office/drawing/2014/main" id="{7FACA9D0-75BC-489D-9BDF-4DFB250C7B56}"/>
                      </a:ext>
                    </a:extLst>
                  </p:cNvPr>
                  <p:cNvPicPr>
                    <a:picLocks noChangeAspect="1"/>
                  </p:cNvPicPr>
                  <p:nvPr/>
                </p:nvPicPr>
                <p:blipFill>
                  <a:blip r:embed="rId12"/>
                  <a:stretch>
                    <a:fillRect/>
                  </a:stretch>
                </p:blipFill>
                <p:spPr>
                  <a:xfrm>
                    <a:off x="3646981" y="3968722"/>
                    <a:ext cx="844790" cy="593992"/>
                  </a:xfrm>
                  <a:prstGeom prst="rect">
                    <a:avLst/>
                  </a:prstGeom>
                </p:spPr>
              </p:pic>
              <p:pic>
                <p:nvPicPr>
                  <p:cNvPr id="477" name="Picture 4" descr="Image result for mailchimp logo">
                    <a:extLst>
                      <a:ext uri="{FF2B5EF4-FFF2-40B4-BE49-F238E27FC236}">
                        <a16:creationId xmlns:a16="http://schemas.microsoft.com/office/drawing/2014/main" id="{567A5491-C2A8-4A5D-B4D8-DC2133CFC0E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433506" y="2816327"/>
                    <a:ext cx="264318" cy="277091"/>
                  </a:xfrm>
                  <a:prstGeom prst="rect">
                    <a:avLst/>
                  </a:prstGeom>
                  <a:extLst>
                    <a:ext uri="{909E8E84-426E-40DD-AFC4-6F175D3DCCD1}">
                      <a14:hiddenFill xmlns:a14="http://schemas.microsoft.com/office/drawing/2010/main">
                        <a:solidFill>
                          <a:srgbClr val="FFFFFF"/>
                        </a:solidFill>
                      </a14:hiddenFill>
                    </a:ext>
                  </a:extLst>
                </p:spPr>
              </p:pic>
              <p:pic>
                <p:nvPicPr>
                  <p:cNvPr id="478" name="Picture 10" descr="Related image">
                    <a:extLst>
                      <a:ext uri="{FF2B5EF4-FFF2-40B4-BE49-F238E27FC236}">
                        <a16:creationId xmlns:a16="http://schemas.microsoft.com/office/drawing/2014/main" id="{F7BEF7C3-7D6F-4FB0-B4E9-3607020034B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64407" y="3422368"/>
                    <a:ext cx="469927" cy="469927"/>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478" descr="tmp1jb5nrdx">
                    <a:extLst>
                      <a:ext uri="{FF2B5EF4-FFF2-40B4-BE49-F238E27FC236}">
                        <a16:creationId xmlns:a16="http://schemas.microsoft.com/office/drawing/2014/main" id="{07A19A3A-7EEA-4049-A985-9A48B674D4DB}"/>
                      </a:ext>
                    </a:extLst>
                  </p:cNvPr>
                  <p:cNvPicPr>
                    <a:picLocks noChangeAspect="1"/>
                  </p:cNvPicPr>
                  <p:nvPr/>
                </p:nvPicPr>
                <p:blipFill rotWithShape="1">
                  <a:blip r:embed="rId15">
                    <a:clrChange>
                      <a:clrFrom>
                        <a:srgbClr val="FFFFFF"/>
                      </a:clrFrom>
                      <a:clrTo>
                        <a:srgbClr val="FFFFFF">
                          <a:alpha val="0"/>
                        </a:srgbClr>
                      </a:clrTo>
                    </a:clrChange>
                  </a:blip>
                  <a:srcRect r="66893"/>
                  <a:stretch/>
                </p:blipFill>
                <p:spPr>
                  <a:xfrm>
                    <a:off x="3195026" y="3822514"/>
                    <a:ext cx="467262" cy="433995"/>
                  </a:xfrm>
                  <a:prstGeom prst="rect">
                    <a:avLst/>
                  </a:prstGeom>
                </p:spPr>
              </p:pic>
              <p:pic>
                <p:nvPicPr>
                  <p:cNvPr id="480" name="Picture 479">
                    <a:extLst>
                      <a:ext uri="{FF2B5EF4-FFF2-40B4-BE49-F238E27FC236}">
                        <a16:creationId xmlns:a16="http://schemas.microsoft.com/office/drawing/2014/main" id="{A1B13E41-1899-448B-AD1F-3F5FF7D75711}"/>
                      </a:ext>
                    </a:extLst>
                  </p:cNvPr>
                  <p:cNvPicPr>
                    <a:picLocks noChangeAspect="1"/>
                  </p:cNvPicPr>
                  <p:nvPr/>
                </p:nvPicPr>
                <p:blipFill>
                  <a:blip r:embed="rId16"/>
                  <a:stretch>
                    <a:fillRect/>
                  </a:stretch>
                </p:blipFill>
                <p:spPr>
                  <a:xfrm>
                    <a:off x="2714460" y="2568653"/>
                    <a:ext cx="549398" cy="456366"/>
                  </a:xfrm>
                  <a:prstGeom prst="rect">
                    <a:avLst/>
                  </a:prstGeom>
                </p:spPr>
              </p:pic>
            </p:grpSp>
            <p:sp>
              <p:nvSpPr>
                <p:cNvPr id="379" name="Oval 378">
                  <a:extLst>
                    <a:ext uri="{FF2B5EF4-FFF2-40B4-BE49-F238E27FC236}">
                      <a16:creationId xmlns:a16="http://schemas.microsoft.com/office/drawing/2014/main" id="{76986560-CCD4-43B6-9898-DC6DDF227D35}"/>
                    </a:ext>
                  </a:extLst>
                </p:cNvPr>
                <p:cNvSpPr/>
                <p:nvPr/>
              </p:nvSpPr>
              <p:spPr bwMode="auto">
                <a:xfrm>
                  <a:off x="2276779" y="4688814"/>
                  <a:ext cx="66097" cy="66097"/>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380" name="Oval 379">
                  <a:extLst>
                    <a:ext uri="{FF2B5EF4-FFF2-40B4-BE49-F238E27FC236}">
                      <a16:creationId xmlns:a16="http://schemas.microsoft.com/office/drawing/2014/main" id="{6F1FC87F-EA29-4735-8E53-CBD72EC32C64}"/>
                    </a:ext>
                  </a:extLst>
                </p:cNvPr>
                <p:cNvSpPr/>
                <p:nvPr/>
              </p:nvSpPr>
              <p:spPr bwMode="auto">
                <a:xfrm>
                  <a:off x="3141434" y="4693933"/>
                  <a:ext cx="66097" cy="66097"/>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grpSp>
              <p:nvGrpSpPr>
                <p:cNvPr id="381" name="Group 380">
                  <a:extLst>
                    <a:ext uri="{FF2B5EF4-FFF2-40B4-BE49-F238E27FC236}">
                      <a16:creationId xmlns:a16="http://schemas.microsoft.com/office/drawing/2014/main" id="{A16CE9A1-6D56-4E54-9202-D9E6799934B9}"/>
                    </a:ext>
                  </a:extLst>
                </p:cNvPr>
                <p:cNvGrpSpPr/>
                <p:nvPr/>
              </p:nvGrpSpPr>
              <p:grpSpPr>
                <a:xfrm>
                  <a:off x="1189038" y="2191873"/>
                  <a:ext cx="4569788" cy="2535109"/>
                  <a:chOff x="1279541" y="2341680"/>
                  <a:chExt cx="4687643" cy="2600489"/>
                </a:xfrm>
              </p:grpSpPr>
              <p:sp>
                <p:nvSpPr>
                  <p:cNvPr id="382" name="Freeform: Shape 381">
                    <a:extLst>
                      <a:ext uri="{FF2B5EF4-FFF2-40B4-BE49-F238E27FC236}">
                        <a16:creationId xmlns:a16="http://schemas.microsoft.com/office/drawing/2014/main" id="{C0B46F90-8BB6-4E4B-B1AE-6793A58E30B3}"/>
                      </a:ext>
                    </a:extLst>
                  </p:cNvPr>
                  <p:cNvSpPr/>
                  <p:nvPr/>
                </p:nvSpPr>
                <p:spPr bwMode="auto">
                  <a:xfrm>
                    <a:off x="1280962" y="2529817"/>
                    <a:ext cx="1517522" cy="128821"/>
                  </a:xfrm>
                  <a:custGeom>
                    <a:avLst/>
                    <a:gdLst>
                      <a:gd name="connsiteX0" fmla="*/ 0 w 1130300"/>
                      <a:gd name="connsiteY0" fmla="*/ 0 h 120650"/>
                      <a:gd name="connsiteX1" fmla="*/ 920750 w 1130300"/>
                      <a:gd name="connsiteY1" fmla="*/ 0 h 120650"/>
                      <a:gd name="connsiteX2" fmla="*/ 1041400 w 1130300"/>
                      <a:gd name="connsiteY2" fmla="*/ 120650 h 120650"/>
                      <a:gd name="connsiteX3" fmla="*/ 1130300 w 1130300"/>
                      <a:gd name="connsiteY3" fmla="*/ 120650 h 120650"/>
                    </a:gdLst>
                    <a:ahLst/>
                    <a:cxnLst>
                      <a:cxn ang="0">
                        <a:pos x="connsiteX0" y="connsiteY0"/>
                      </a:cxn>
                      <a:cxn ang="0">
                        <a:pos x="connsiteX1" y="connsiteY1"/>
                      </a:cxn>
                      <a:cxn ang="0">
                        <a:pos x="connsiteX2" y="connsiteY2"/>
                      </a:cxn>
                      <a:cxn ang="0">
                        <a:pos x="connsiteX3" y="connsiteY3"/>
                      </a:cxn>
                    </a:cxnLst>
                    <a:rect l="l" t="t" r="r" b="b"/>
                    <a:pathLst>
                      <a:path w="1130300" h="120650">
                        <a:moveTo>
                          <a:pt x="0" y="0"/>
                        </a:moveTo>
                        <a:lnTo>
                          <a:pt x="920750" y="0"/>
                        </a:lnTo>
                        <a:lnTo>
                          <a:pt x="1041400" y="120650"/>
                        </a:lnTo>
                        <a:lnTo>
                          <a:pt x="1130300" y="1206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83" name="Freeform: Shape 382">
                    <a:extLst>
                      <a:ext uri="{FF2B5EF4-FFF2-40B4-BE49-F238E27FC236}">
                        <a16:creationId xmlns:a16="http://schemas.microsoft.com/office/drawing/2014/main" id="{87D3BBDB-BE72-4E4B-BBFF-D90C8BAC0881}"/>
                      </a:ext>
                    </a:extLst>
                  </p:cNvPr>
                  <p:cNvSpPr/>
                  <p:nvPr/>
                </p:nvSpPr>
                <p:spPr bwMode="auto">
                  <a:xfrm flipV="1">
                    <a:off x="1288065" y="4172290"/>
                    <a:ext cx="1155359" cy="121195"/>
                  </a:xfrm>
                  <a:custGeom>
                    <a:avLst/>
                    <a:gdLst>
                      <a:gd name="connsiteX0" fmla="*/ 0 w 1038225"/>
                      <a:gd name="connsiteY0" fmla="*/ 0 h 0"/>
                      <a:gd name="connsiteX1" fmla="*/ 1038225 w 1038225"/>
                      <a:gd name="connsiteY1" fmla="*/ 0 h 0"/>
                    </a:gdLst>
                    <a:ahLst/>
                    <a:cxnLst>
                      <a:cxn ang="0">
                        <a:pos x="connsiteX0" y="connsiteY0"/>
                      </a:cxn>
                      <a:cxn ang="0">
                        <a:pos x="connsiteX1" y="connsiteY1"/>
                      </a:cxn>
                    </a:cxnLst>
                    <a:rect l="l" t="t" r="r" b="b"/>
                    <a:pathLst>
                      <a:path w="1038225">
                        <a:moveTo>
                          <a:pt x="0" y="0"/>
                        </a:moveTo>
                        <a:lnTo>
                          <a:pt x="1038225"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384" name="Freeform: Shape 383">
                    <a:extLst>
                      <a:ext uri="{FF2B5EF4-FFF2-40B4-BE49-F238E27FC236}">
                        <a16:creationId xmlns:a16="http://schemas.microsoft.com/office/drawing/2014/main" id="{E7F31751-7AD3-41FB-90FC-84699B1A42AB}"/>
                      </a:ext>
                    </a:extLst>
                  </p:cNvPr>
                  <p:cNvSpPr/>
                  <p:nvPr/>
                </p:nvSpPr>
                <p:spPr bwMode="auto">
                  <a:xfrm>
                    <a:off x="1288065" y="2882573"/>
                    <a:ext cx="1202850" cy="101701"/>
                  </a:xfrm>
                  <a:custGeom>
                    <a:avLst/>
                    <a:gdLst>
                      <a:gd name="connsiteX0" fmla="*/ 0 w 914400"/>
                      <a:gd name="connsiteY0" fmla="*/ 0 h 95250"/>
                      <a:gd name="connsiteX1" fmla="*/ 819150 w 914400"/>
                      <a:gd name="connsiteY1" fmla="*/ 0 h 95250"/>
                      <a:gd name="connsiteX2" fmla="*/ 914400 w 914400"/>
                      <a:gd name="connsiteY2" fmla="*/ 95250 h 95250"/>
                    </a:gdLst>
                    <a:ahLst/>
                    <a:cxnLst>
                      <a:cxn ang="0">
                        <a:pos x="connsiteX0" y="connsiteY0"/>
                      </a:cxn>
                      <a:cxn ang="0">
                        <a:pos x="connsiteX1" y="connsiteY1"/>
                      </a:cxn>
                      <a:cxn ang="0">
                        <a:pos x="connsiteX2" y="connsiteY2"/>
                      </a:cxn>
                    </a:cxnLst>
                    <a:rect l="l" t="t" r="r" b="b"/>
                    <a:pathLst>
                      <a:path w="914400" h="95250">
                        <a:moveTo>
                          <a:pt x="0" y="0"/>
                        </a:moveTo>
                        <a:lnTo>
                          <a:pt x="819150" y="0"/>
                        </a:lnTo>
                        <a:lnTo>
                          <a:pt x="914400" y="952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85" name="Freeform: Shape 384">
                    <a:extLst>
                      <a:ext uri="{FF2B5EF4-FFF2-40B4-BE49-F238E27FC236}">
                        <a16:creationId xmlns:a16="http://schemas.microsoft.com/office/drawing/2014/main" id="{FAB63E44-15DB-43AF-9C9C-0C104A688C38}"/>
                      </a:ext>
                    </a:extLst>
                  </p:cNvPr>
                  <p:cNvSpPr/>
                  <p:nvPr/>
                </p:nvSpPr>
                <p:spPr bwMode="auto">
                  <a:xfrm>
                    <a:off x="1280959" y="3110363"/>
                    <a:ext cx="1107215" cy="132212"/>
                  </a:xfrm>
                  <a:custGeom>
                    <a:avLst/>
                    <a:gdLst>
                      <a:gd name="connsiteX0" fmla="*/ 0 w 952500"/>
                      <a:gd name="connsiteY0" fmla="*/ 0 h 123825"/>
                      <a:gd name="connsiteX1" fmla="*/ 333375 w 952500"/>
                      <a:gd name="connsiteY1" fmla="*/ 0 h 123825"/>
                      <a:gd name="connsiteX2" fmla="*/ 457200 w 952500"/>
                      <a:gd name="connsiteY2" fmla="*/ 123825 h 123825"/>
                      <a:gd name="connsiteX3" fmla="*/ 952500 w 9525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952500" h="123825">
                        <a:moveTo>
                          <a:pt x="0" y="0"/>
                        </a:moveTo>
                        <a:lnTo>
                          <a:pt x="333375" y="0"/>
                        </a:lnTo>
                        <a:lnTo>
                          <a:pt x="457200" y="123825"/>
                        </a:lnTo>
                        <a:lnTo>
                          <a:pt x="952500" y="123825"/>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86" name="Freeform: Shape 385">
                    <a:extLst>
                      <a:ext uri="{FF2B5EF4-FFF2-40B4-BE49-F238E27FC236}">
                        <a16:creationId xmlns:a16="http://schemas.microsoft.com/office/drawing/2014/main" id="{52FE52A1-45EE-4B32-BCCE-5065C7734ABF}"/>
                      </a:ext>
                    </a:extLst>
                  </p:cNvPr>
                  <p:cNvSpPr/>
                  <p:nvPr/>
                </p:nvSpPr>
                <p:spPr bwMode="auto">
                  <a:xfrm flipV="1">
                    <a:off x="1753357" y="2974209"/>
                    <a:ext cx="737558" cy="50690"/>
                  </a:xfrm>
                  <a:custGeom>
                    <a:avLst/>
                    <a:gdLst>
                      <a:gd name="connsiteX0" fmla="*/ 0 w 571500"/>
                      <a:gd name="connsiteY0" fmla="*/ 0 h 0"/>
                      <a:gd name="connsiteX1" fmla="*/ 571500 w 571500"/>
                      <a:gd name="connsiteY1" fmla="*/ 0 h 0"/>
                    </a:gdLst>
                    <a:ahLst/>
                    <a:cxnLst>
                      <a:cxn ang="0">
                        <a:pos x="connsiteX0" y="connsiteY0"/>
                      </a:cxn>
                      <a:cxn ang="0">
                        <a:pos x="connsiteX1" y="connsiteY1"/>
                      </a:cxn>
                    </a:cxnLst>
                    <a:rect l="l" t="t" r="r" b="b"/>
                    <a:pathLst>
                      <a:path w="571500">
                        <a:moveTo>
                          <a:pt x="0" y="0"/>
                        </a:moveTo>
                        <a:lnTo>
                          <a:pt x="5715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87" name="Freeform: Shape 386">
                    <a:extLst>
                      <a:ext uri="{FF2B5EF4-FFF2-40B4-BE49-F238E27FC236}">
                        <a16:creationId xmlns:a16="http://schemas.microsoft.com/office/drawing/2014/main" id="{6178E59A-F030-45D9-9102-5DDF1DFDC3F4}"/>
                      </a:ext>
                    </a:extLst>
                  </p:cNvPr>
                  <p:cNvSpPr/>
                  <p:nvPr/>
                </p:nvSpPr>
                <p:spPr bwMode="auto">
                  <a:xfrm>
                    <a:off x="1288066" y="2380656"/>
                    <a:ext cx="1804333" cy="108481"/>
                  </a:xfrm>
                  <a:custGeom>
                    <a:avLst/>
                    <a:gdLst>
                      <a:gd name="connsiteX0" fmla="*/ 0 w 1612900"/>
                      <a:gd name="connsiteY0" fmla="*/ 0 h 101600"/>
                      <a:gd name="connsiteX1" fmla="*/ 1289050 w 1612900"/>
                      <a:gd name="connsiteY1" fmla="*/ 0 h 101600"/>
                      <a:gd name="connsiteX2" fmla="*/ 1612900 w 1612900"/>
                      <a:gd name="connsiteY2" fmla="*/ 101600 h 101600"/>
                    </a:gdLst>
                    <a:ahLst/>
                    <a:cxnLst>
                      <a:cxn ang="0">
                        <a:pos x="connsiteX0" y="connsiteY0"/>
                      </a:cxn>
                      <a:cxn ang="0">
                        <a:pos x="connsiteX1" y="connsiteY1"/>
                      </a:cxn>
                      <a:cxn ang="0">
                        <a:pos x="connsiteX2" y="connsiteY2"/>
                      </a:cxn>
                    </a:cxnLst>
                    <a:rect l="l" t="t" r="r" b="b"/>
                    <a:pathLst>
                      <a:path w="1612900" h="101600">
                        <a:moveTo>
                          <a:pt x="0" y="0"/>
                        </a:moveTo>
                        <a:lnTo>
                          <a:pt x="1289050" y="0"/>
                        </a:lnTo>
                        <a:lnTo>
                          <a:pt x="1612900" y="1016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88" name="Freeform: Shape 387">
                    <a:extLst>
                      <a:ext uri="{FF2B5EF4-FFF2-40B4-BE49-F238E27FC236}">
                        <a16:creationId xmlns:a16="http://schemas.microsoft.com/office/drawing/2014/main" id="{2DBDF82D-1F87-4381-B0CD-A2A7DC928F3D}"/>
                      </a:ext>
                    </a:extLst>
                  </p:cNvPr>
                  <p:cNvSpPr/>
                  <p:nvPr/>
                </p:nvSpPr>
                <p:spPr bwMode="auto">
                  <a:xfrm>
                    <a:off x="1295170" y="4701137"/>
                    <a:ext cx="1647163" cy="101701"/>
                  </a:xfrm>
                  <a:custGeom>
                    <a:avLst/>
                    <a:gdLst>
                      <a:gd name="connsiteX0" fmla="*/ 1460500 w 1460500"/>
                      <a:gd name="connsiteY0" fmla="*/ 95250 h 95250"/>
                      <a:gd name="connsiteX1" fmla="*/ 1212850 w 1460500"/>
                      <a:gd name="connsiteY1" fmla="*/ 0 h 95250"/>
                      <a:gd name="connsiteX2" fmla="*/ 0 w 1460500"/>
                      <a:gd name="connsiteY2" fmla="*/ 0 h 95250"/>
                    </a:gdLst>
                    <a:ahLst/>
                    <a:cxnLst>
                      <a:cxn ang="0">
                        <a:pos x="connsiteX0" y="connsiteY0"/>
                      </a:cxn>
                      <a:cxn ang="0">
                        <a:pos x="connsiteX1" y="connsiteY1"/>
                      </a:cxn>
                      <a:cxn ang="0">
                        <a:pos x="connsiteX2" y="connsiteY2"/>
                      </a:cxn>
                    </a:cxnLst>
                    <a:rect l="l" t="t" r="r" b="b"/>
                    <a:pathLst>
                      <a:path w="1460500" h="95250">
                        <a:moveTo>
                          <a:pt x="1460500" y="95250"/>
                        </a:moveTo>
                        <a:lnTo>
                          <a:pt x="1212850" y="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89" name="Freeform: Shape 388">
                    <a:extLst>
                      <a:ext uri="{FF2B5EF4-FFF2-40B4-BE49-F238E27FC236}">
                        <a16:creationId xmlns:a16="http://schemas.microsoft.com/office/drawing/2014/main" id="{25D6F06A-458C-4411-9054-A7E6C51AA3EE}"/>
                      </a:ext>
                    </a:extLst>
                  </p:cNvPr>
                  <p:cNvSpPr/>
                  <p:nvPr/>
                </p:nvSpPr>
                <p:spPr bwMode="auto">
                  <a:xfrm>
                    <a:off x="1280963" y="3397649"/>
                    <a:ext cx="412013" cy="0"/>
                  </a:xfrm>
                  <a:custGeom>
                    <a:avLst/>
                    <a:gdLst>
                      <a:gd name="connsiteX0" fmla="*/ 0 w 368300"/>
                      <a:gd name="connsiteY0" fmla="*/ 0 h 0"/>
                      <a:gd name="connsiteX1" fmla="*/ 368300 w 368300"/>
                      <a:gd name="connsiteY1" fmla="*/ 0 h 0"/>
                    </a:gdLst>
                    <a:ahLst/>
                    <a:cxnLst>
                      <a:cxn ang="0">
                        <a:pos x="connsiteX0" y="connsiteY0"/>
                      </a:cxn>
                      <a:cxn ang="0">
                        <a:pos x="connsiteX1" y="connsiteY1"/>
                      </a:cxn>
                    </a:cxnLst>
                    <a:rect l="l" t="t" r="r" b="b"/>
                    <a:pathLst>
                      <a:path w="368300">
                        <a:moveTo>
                          <a:pt x="0" y="0"/>
                        </a:moveTo>
                        <a:lnTo>
                          <a:pt x="3683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90" name="Freeform: Shape 389">
                    <a:extLst>
                      <a:ext uri="{FF2B5EF4-FFF2-40B4-BE49-F238E27FC236}">
                        <a16:creationId xmlns:a16="http://schemas.microsoft.com/office/drawing/2014/main" id="{366B548E-3370-4561-B55E-6C81343293AA}"/>
                      </a:ext>
                    </a:extLst>
                  </p:cNvPr>
                  <p:cNvSpPr/>
                  <p:nvPr/>
                </p:nvSpPr>
                <p:spPr bwMode="auto">
                  <a:xfrm>
                    <a:off x="1283265" y="3549054"/>
                    <a:ext cx="1024492" cy="49284"/>
                  </a:xfrm>
                  <a:custGeom>
                    <a:avLst/>
                    <a:gdLst>
                      <a:gd name="connsiteX0" fmla="*/ 0 w 882650"/>
                      <a:gd name="connsiteY0" fmla="*/ 0 h 0"/>
                      <a:gd name="connsiteX1" fmla="*/ 882650 w 882650"/>
                      <a:gd name="connsiteY1" fmla="*/ 0 h 0"/>
                    </a:gdLst>
                    <a:ahLst/>
                    <a:cxnLst>
                      <a:cxn ang="0">
                        <a:pos x="connsiteX0" y="connsiteY0"/>
                      </a:cxn>
                      <a:cxn ang="0">
                        <a:pos x="connsiteX1" y="connsiteY1"/>
                      </a:cxn>
                    </a:cxnLst>
                    <a:rect l="l" t="t" r="r" b="b"/>
                    <a:pathLst>
                      <a:path w="882650">
                        <a:moveTo>
                          <a:pt x="0" y="0"/>
                        </a:moveTo>
                        <a:lnTo>
                          <a:pt x="8826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91" name="Freeform: Shape 390">
                    <a:extLst>
                      <a:ext uri="{FF2B5EF4-FFF2-40B4-BE49-F238E27FC236}">
                        <a16:creationId xmlns:a16="http://schemas.microsoft.com/office/drawing/2014/main" id="{F8AE0622-1501-4BE9-98D2-D15217CAB312}"/>
                      </a:ext>
                    </a:extLst>
                  </p:cNvPr>
                  <p:cNvSpPr/>
                  <p:nvPr/>
                </p:nvSpPr>
                <p:spPr bwMode="auto">
                  <a:xfrm>
                    <a:off x="1295170" y="3946854"/>
                    <a:ext cx="1088945" cy="142382"/>
                  </a:xfrm>
                  <a:custGeom>
                    <a:avLst/>
                    <a:gdLst>
                      <a:gd name="connsiteX0" fmla="*/ 0 w 933450"/>
                      <a:gd name="connsiteY0" fmla="*/ 0 h 133350"/>
                      <a:gd name="connsiteX1" fmla="*/ 654050 w 933450"/>
                      <a:gd name="connsiteY1" fmla="*/ 0 h 133350"/>
                      <a:gd name="connsiteX2" fmla="*/ 787400 w 933450"/>
                      <a:gd name="connsiteY2" fmla="*/ 133350 h 133350"/>
                      <a:gd name="connsiteX3" fmla="*/ 933450 w 9334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933450" h="133350">
                        <a:moveTo>
                          <a:pt x="0" y="0"/>
                        </a:moveTo>
                        <a:lnTo>
                          <a:pt x="654050" y="0"/>
                        </a:lnTo>
                        <a:lnTo>
                          <a:pt x="787400" y="133350"/>
                        </a:lnTo>
                        <a:lnTo>
                          <a:pt x="933450" y="1333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92" name="Freeform: Shape 391">
                    <a:extLst>
                      <a:ext uri="{FF2B5EF4-FFF2-40B4-BE49-F238E27FC236}">
                        <a16:creationId xmlns:a16="http://schemas.microsoft.com/office/drawing/2014/main" id="{9442B86A-1A61-426A-A680-9DB821D66797}"/>
                      </a:ext>
                    </a:extLst>
                  </p:cNvPr>
                  <p:cNvSpPr/>
                  <p:nvPr/>
                </p:nvSpPr>
                <p:spPr bwMode="auto">
                  <a:xfrm>
                    <a:off x="1279541" y="4421459"/>
                    <a:ext cx="1276123" cy="97633"/>
                  </a:xfrm>
                  <a:custGeom>
                    <a:avLst/>
                    <a:gdLst>
                      <a:gd name="connsiteX0" fmla="*/ 1097280 w 1097280"/>
                      <a:gd name="connsiteY0" fmla="*/ 0 h 91440"/>
                      <a:gd name="connsiteX1" fmla="*/ 1051560 w 1097280"/>
                      <a:gd name="connsiteY1" fmla="*/ 91440 h 91440"/>
                      <a:gd name="connsiteX2" fmla="*/ 0 w 1097280"/>
                      <a:gd name="connsiteY2" fmla="*/ 91440 h 91440"/>
                    </a:gdLst>
                    <a:ahLst/>
                    <a:cxnLst>
                      <a:cxn ang="0">
                        <a:pos x="connsiteX0" y="connsiteY0"/>
                      </a:cxn>
                      <a:cxn ang="0">
                        <a:pos x="connsiteX1" y="connsiteY1"/>
                      </a:cxn>
                      <a:cxn ang="0">
                        <a:pos x="connsiteX2" y="connsiteY2"/>
                      </a:cxn>
                    </a:cxnLst>
                    <a:rect l="l" t="t" r="r" b="b"/>
                    <a:pathLst>
                      <a:path w="1097280" h="91440">
                        <a:moveTo>
                          <a:pt x="1097280" y="0"/>
                        </a:moveTo>
                        <a:lnTo>
                          <a:pt x="1051560" y="91440"/>
                        </a:lnTo>
                        <a:lnTo>
                          <a:pt x="0" y="914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93" name="Freeform: Shape 392">
                    <a:extLst>
                      <a:ext uri="{FF2B5EF4-FFF2-40B4-BE49-F238E27FC236}">
                        <a16:creationId xmlns:a16="http://schemas.microsoft.com/office/drawing/2014/main" id="{89108859-F7AB-4899-AC1C-27AF83EDDA67}"/>
                      </a:ext>
                    </a:extLst>
                  </p:cNvPr>
                  <p:cNvSpPr/>
                  <p:nvPr/>
                </p:nvSpPr>
                <p:spPr bwMode="auto">
                  <a:xfrm>
                    <a:off x="1288064" y="3705483"/>
                    <a:ext cx="988833" cy="73225"/>
                  </a:xfrm>
                  <a:custGeom>
                    <a:avLst/>
                    <a:gdLst>
                      <a:gd name="connsiteX0" fmla="*/ 0 w 891540"/>
                      <a:gd name="connsiteY0" fmla="*/ 0 h 68580"/>
                      <a:gd name="connsiteX1" fmla="*/ 182880 w 891540"/>
                      <a:gd name="connsiteY1" fmla="*/ 0 h 68580"/>
                      <a:gd name="connsiteX2" fmla="*/ 251460 w 891540"/>
                      <a:gd name="connsiteY2" fmla="*/ 68580 h 68580"/>
                      <a:gd name="connsiteX3" fmla="*/ 891540 w 891540"/>
                      <a:gd name="connsiteY3" fmla="*/ 68580 h 68580"/>
                    </a:gdLst>
                    <a:ahLst/>
                    <a:cxnLst>
                      <a:cxn ang="0">
                        <a:pos x="connsiteX0" y="connsiteY0"/>
                      </a:cxn>
                      <a:cxn ang="0">
                        <a:pos x="connsiteX1" y="connsiteY1"/>
                      </a:cxn>
                      <a:cxn ang="0">
                        <a:pos x="connsiteX2" y="connsiteY2"/>
                      </a:cxn>
                      <a:cxn ang="0">
                        <a:pos x="connsiteX3" y="connsiteY3"/>
                      </a:cxn>
                    </a:cxnLst>
                    <a:rect l="l" t="t" r="r" b="b"/>
                    <a:pathLst>
                      <a:path w="891540" h="68580">
                        <a:moveTo>
                          <a:pt x="0" y="0"/>
                        </a:moveTo>
                        <a:lnTo>
                          <a:pt x="182880" y="0"/>
                        </a:lnTo>
                        <a:lnTo>
                          <a:pt x="251460" y="68580"/>
                        </a:lnTo>
                        <a:lnTo>
                          <a:pt x="891540" y="6858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94" name="Freeform: Shape 393">
                    <a:extLst>
                      <a:ext uri="{FF2B5EF4-FFF2-40B4-BE49-F238E27FC236}">
                        <a16:creationId xmlns:a16="http://schemas.microsoft.com/office/drawing/2014/main" id="{2CD3649D-4B23-483B-AE16-CBB39CB0BE8E}"/>
                      </a:ext>
                    </a:extLst>
                  </p:cNvPr>
                  <p:cNvSpPr/>
                  <p:nvPr/>
                </p:nvSpPr>
                <p:spPr bwMode="auto">
                  <a:xfrm>
                    <a:off x="1279542" y="4828264"/>
                    <a:ext cx="2045857" cy="113905"/>
                  </a:xfrm>
                  <a:custGeom>
                    <a:avLst/>
                    <a:gdLst>
                      <a:gd name="connsiteX0" fmla="*/ 0 w 1828800"/>
                      <a:gd name="connsiteY0" fmla="*/ 68580 h 106680"/>
                      <a:gd name="connsiteX1" fmla="*/ 259080 w 1828800"/>
                      <a:gd name="connsiteY1" fmla="*/ 68580 h 106680"/>
                      <a:gd name="connsiteX2" fmla="*/ 327660 w 1828800"/>
                      <a:gd name="connsiteY2" fmla="*/ 0 h 106680"/>
                      <a:gd name="connsiteX3" fmla="*/ 914400 w 1828800"/>
                      <a:gd name="connsiteY3" fmla="*/ 0 h 106680"/>
                      <a:gd name="connsiteX4" fmla="*/ 1021080 w 1828800"/>
                      <a:gd name="connsiteY4" fmla="*/ 106680 h 106680"/>
                      <a:gd name="connsiteX5" fmla="*/ 1828800 w 1828800"/>
                      <a:gd name="connsiteY5" fmla="*/ 10668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106680">
                        <a:moveTo>
                          <a:pt x="0" y="68580"/>
                        </a:moveTo>
                        <a:lnTo>
                          <a:pt x="259080" y="68580"/>
                        </a:lnTo>
                        <a:lnTo>
                          <a:pt x="327660" y="0"/>
                        </a:lnTo>
                        <a:lnTo>
                          <a:pt x="914400" y="0"/>
                        </a:lnTo>
                        <a:lnTo>
                          <a:pt x="1021080" y="106680"/>
                        </a:lnTo>
                        <a:lnTo>
                          <a:pt x="1828800" y="10668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95" name="Freeform: Shape 394">
                    <a:extLst>
                      <a:ext uri="{FF2B5EF4-FFF2-40B4-BE49-F238E27FC236}">
                        <a16:creationId xmlns:a16="http://schemas.microsoft.com/office/drawing/2014/main" id="{9ACE58E1-1950-4828-A572-98D4EC6C8BDC}"/>
                      </a:ext>
                    </a:extLst>
                  </p:cNvPr>
                  <p:cNvSpPr/>
                  <p:nvPr/>
                </p:nvSpPr>
                <p:spPr bwMode="auto">
                  <a:xfrm>
                    <a:off x="1280962" y="2543378"/>
                    <a:ext cx="492841" cy="81361"/>
                  </a:xfrm>
                  <a:custGeom>
                    <a:avLst/>
                    <a:gdLst>
                      <a:gd name="connsiteX0" fmla="*/ 0 w 215900"/>
                      <a:gd name="connsiteY0" fmla="*/ 76200 h 76200"/>
                      <a:gd name="connsiteX1" fmla="*/ 177800 w 215900"/>
                      <a:gd name="connsiteY1" fmla="*/ 76200 h 76200"/>
                      <a:gd name="connsiteX2" fmla="*/ 215900 w 215900"/>
                      <a:gd name="connsiteY2" fmla="*/ 0 h 76200"/>
                    </a:gdLst>
                    <a:ahLst/>
                    <a:cxnLst>
                      <a:cxn ang="0">
                        <a:pos x="connsiteX0" y="connsiteY0"/>
                      </a:cxn>
                      <a:cxn ang="0">
                        <a:pos x="connsiteX1" y="connsiteY1"/>
                      </a:cxn>
                      <a:cxn ang="0">
                        <a:pos x="connsiteX2" y="connsiteY2"/>
                      </a:cxn>
                    </a:cxnLst>
                    <a:rect l="l" t="t" r="r" b="b"/>
                    <a:pathLst>
                      <a:path w="215900" h="76200">
                        <a:moveTo>
                          <a:pt x="0" y="76200"/>
                        </a:moveTo>
                        <a:lnTo>
                          <a:pt x="177800" y="76200"/>
                        </a:lnTo>
                        <a:lnTo>
                          <a:pt x="2159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396" name="Freeform: Shape 395">
                    <a:extLst>
                      <a:ext uri="{FF2B5EF4-FFF2-40B4-BE49-F238E27FC236}">
                        <a16:creationId xmlns:a16="http://schemas.microsoft.com/office/drawing/2014/main" id="{E29D9125-AEF5-4495-9FB0-AD9EC32E473A}"/>
                      </a:ext>
                    </a:extLst>
                  </p:cNvPr>
                  <p:cNvSpPr/>
                  <p:nvPr/>
                </p:nvSpPr>
                <p:spPr bwMode="auto">
                  <a:xfrm>
                    <a:off x="1288065" y="4096015"/>
                    <a:ext cx="561993" cy="162722"/>
                  </a:xfrm>
                  <a:custGeom>
                    <a:avLst/>
                    <a:gdLst>
                      <a:gd name="connsiteX0" fmla="*/ 0 w 444500"/>
                      <a:gd name="connsiteY0" fmla="*/ 0 h 152400"/>
                      <a:gd name="connsiteX1" fmla="*/ 349250 w 444500"/>
                      <a:gd name="connsiteY1" fmla="*/ 0 h 152400"/>
                      <a:gd name="connsiteX2" fmla="*/ 444500 w 444500"/>
                      <a:gd name="connsiteY2" fmla="*/ 152400 h 152400"/>
                    </a:gdLst>
                    <a:ahLst/>
                    <a:cxnLst>
                      <a:cxn ang="0">
                        <a:pos x="connsiteX0" y="connsiteY0"/>
                      </a:cxn>
                      <a:cxn ang="0">
                        <a:pos x="connsiteX1" y="connsiteY1"/>
                      </a:cxn>
                      <a:cxn ang="0">
                        <a:pos x="connsiteX2" y="connsiteY2"/>
                      </a:cxn>
                    </a:cxnLst>
                    <a:rect l="l" t="t" r="r" b="b"/>
                    <a:pathLst>
                      <a:path w="444500" h="152400">
                        <a:moveTo>
                          <a:pt x="0" y="0"/>
                        </a:moveTo>
                        <a:lnTo>
                          <a:pt x="349250" y="0"/>
                        </a:lnTo>
                        <a:lnTo>
                          <a:pt x="444500" y="1524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397" name="Oval 396">
                    <a:extLst>
                      <a:ext uri="{FF2B5EF4-FFF2-40B4-BE49-F238E27FC236}">
                        <a16:creationId xmlns:a16="http://schemas.microsoft.com/office/drawing/2014/main" id="{903BECCC-7574-4B68-AFB7-C06CAAF8F22B}"/>
                      </a:ext>
                    </a:extLst>
                  </p:cNvPr>
                  <p:cNvSpPr/>
                  <p:nvPr/>
                </p:nvSpPr>
                <p:spPr bwMode="auto">
                  <a:xfrm>
                    <a:off x="1741832" y="298912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398" name="Oval 397">
                    <a:extLst>
                      <a:ext uri="{FF2B5EF4-FFF2-40B4-BE49-F238E27FC236}">
                        <a16:creationId xmlns:a16="http://schemas.microsoft.com/office/drawing/2014/main" id="{9B2D8E9A-A14E-4304-8100-86CF957E5652}"/>
                      </a:ext>
                    </a:extLst>
                  </p:cNvPr>
                  <p:cNvSpPr/>
                  <p:nvPr/>
                </p:nvSpPr>
                <p:spPr bwMode="auto">
                  <a:xfrm>
                    <a:off x="1621657" y="307924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399" name="Oval 398">
                    <a:extLst>
                      <a:ext uri="{FF2B5EF4-FFF2-40B4-BE49-F238E27FC236}">
                        <a16:creationId xmlns:a16="http://schemas.microsoft.com/office/drawing/2014/main" id="{5D2F41ED-C26E-4717-946F-982B4F8C7984}"/>
                      </a:ext>
                    </a:extLst>
                  </p:cNvPr>
                  <p:cNvSpPr/>
                  <p:nvPr/>
                </p:nvSpPr>
                <p:spPr bwMode="auto">
                  <a:xfrm>
                    <a:off x="1786583" y="321406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00" name="Oval 399">
                    <a:extLst>
                      <a:ext uri="{FF2B5EF4-FFF2-40B4-BE49-F238E27FC236}">
                        <a16:creationId xmlns:a16="http://schemas.microsoft.com/office/drawing/2014/main" id="{794A9BB9-09E6-46DF-901E-0035AFA0A090}"/>
                      </a:ext>
                    </a:extLst>
                  </p:cNvPr>
                  <p:cNvSpPr/>
                  <p:nvPr/>
                </p:nvSpPr>
                <p:spPr bwMode="auto">
                  <a:xfrm>
                    <a:off x="1685999" y="3362391"/>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01" name="Oval 400">
                    <a:extLst>
                      <a:ext uri="{FF2B5EF4-FFF2-40B4-BE49-F238E27FC236}">
                        <a16:creationId xmlns:a16="http://schemas.microsoft.com/office/drawing/2014/main" id="{71B51421-E762-4183-8DBB-30AD1DEC352F}"/>
                      </a:ext>
                    </a:extLst>
                  </p:cNvPr>
                  <p:cNvSpPr/>
                  <p:nvPr/>
                </p:nvSpPr>
                <p:spPr bwMode="auto">
                  <a:xfrm>
                    <a:off x="1448620" y="367022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02" name="Oval 401">
                    <a:extLst>
                      <a:ext uri="{FF2B5EF4-FFF2-40B4-BE49-F238E27FC236}">
                        <a16:creationId xmlns:a16="http://schemas.microsoft.com/office/drawing/2014/main" id="{6F7BE787-7994-4111-90F8-8AD35B0EDF05}"/>
                      </a:ext>
                    </a:extLst>
                  </p:cNvPr>
                  <p:cNvSpPr/>
                  <p:nvPr/>
                </p:nvSpPr>
                <p:spPr bwMode="auto">
                  <a:xfrm>
                    <a:off x="2017828" y="392142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03" name="Oval 402">
                    <a:extLst>
                      <a:ext uri="{FF2B5EF4-FFF2-40B4-BE49-F238E27FC236}">
                        <a16:creationId xmlns:a16="http://schemas.microsoft.com/office/drawing/2014/main" id="{A3E12FE0-FE22-40DB-968A-5D29E5409FF3}"/>
                      </a:ext>
                    </a:extLst>
                  </p:cNvPr>
                  <p:cNvSpPr/>
                  <p:nvPr/>
                </p:nvSpPr>
                <p:spPr bwMode="auto">
                  <a:xfrm>
                    <a:off x="1608852" y="391295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04" name="Oval 403">
                    <a:extLst>
                      <a:ext uri="{FF2B5EF4-FFF2-40B4-BE49-F238E27FC236}">
                        <a16:creationId xmlns:a16="http://schemas.microsoft.com/office/drawing/2014/main" id="{D1E31412-949A-41B9-A985-D2C83838AACF}"/>
                      </a:ext>
                    </a:extLst>
                  </p:cNvPr>
                  <p:cNvSpPr/>
                  <p:nvPr/>
                </p:nvSpPr>
                <p:spPr bwMode="auto">
                  <a:xfrm>
                    <a:off x="1735132" y="248913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05" name="Oval 404">
                    <a:extLst>
                      <a:ext uri="{FF2B5EF4-FFF2-40B4-BE49-F238E27FC236}">
                        <a16:creationId xmlns:a16="http://schemas.microsoft.com/office/drawing/2014/main" id="{C045BE15-180C-4121-9DFC-E32F3C2FE979}"/>
                      </a:ext>
                    </a:extLst>
                  </p:cNvPr>
                  <p:cNvSpPr/>
                  <p:nvPr/>
                </p:nvSpPr>
                <p:spPr bwMode="auto">
                  <a:xfrm>
                    <a:off x="1812085" y="425941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06" name="Oval 405">
                    <a:extLst>
                      <a:ext uri="{FF2B5EF4-FFF2-40B4-BE49-F238E27FC236}">
                        <a16:creationId xmlns:a16="http://schemas.microsoft.com/office/drawing/2014/main" id="{DD6DA645-02D1-4A2D-A90B-F20E1AD8E920}"/>
                      </a:ext>
                    </a:extLst>
                  </p:cNvPr>
                  <p:cNvSpPr/>
                  <p:nvPr/>
                </p:nvSpPr>
                <p:spPr bwMode="auto">
                  <a:xfrm>
                    <a:off x="1819205" y="448298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07" name="Oval 406">
                    <a:extLst>
                      <a:ext uri="{FF2B5EF4-FFF2-40B4-BE49-F238E27FC236}">
                        <a16:creationId xmlns:a16="http://schemas.microsoft.com/office/drawing/2014/main" id="{495CCA7F-B38A-4C7B-A86D-860C79C25985}"/>
                      </a:ext>
                    </a:extLst>
                  </p:cNvPr>
                  <p:cNvSpPr/>
                  <p:nvPr/>
                </p:nvSpPr>
                <p:spPr bwMode="auto">
                  <a:xfrm>
                    <a:off x="2180920" y="466361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08" name="Oval 407">
                    <a:extLst>
                      <a:ext uri="{FF2B5EF4-FFF2-40B4-BE49-F238E27FC236}">
                        <a16:creationId xmlns:a16="http://schemas.microsoft.com/office/drawing/2014/main" id="{51B4FA8B-0232-424F-96A8-FE7DB82C94E3}"/>
                      </a:ext>
                    </a:extLst>
                  </p:cNvPr>
                  <p:cNvSpPr/>
                  <p:nvPr/>
                </p:nvSpPr>
                <p:spPr bwMode="auto">
                  <a:xfrm>
                    <a:off x="1611002" y="479608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09" name="Freeform: Shape 408">
                    <a:extLst>
                      <a:ext uri="{FF2B5EF4-FFF2-40B4-BE49-F238E27FC236}">
                        <a16:creationId xmlns:a16="http://schemas.microsoft.com/office/drawing/2014/main" id="{E94A6C9D-86F9-4895-B090-295561612485}"/>
                      </a:ext>
                    </a:extLst>
                  </p:cNvPr>
                  <p:cNvSpPr/>
                  <p:nvPr/>
                </p:nvSpPr>
                <p:spPr bwMode="auto">
                  <a:xfrm>
                    <a:off x="4701141" y="2757140"/>
                    <a:ext cx="1265661" cy="189842"/>
                  </a:xfrm>
                  <a:custGeom>
                    <a:avLst/>
                    <a:gdLst>
                      <a:gd name="connsiteX0" fmla="*/ 0 w 1136650"/>
                      <a:gd name="connsiteY0" fmla="*/ 177800 h 177800"/>
                      <a:gd name="connsiteX1" fmla="*/ 673100 w 1136650"/>
                      <a:gd name="connsiteY1" fmla="*/ 177800 h 177800"/>
                      <a:gd name="connsiteX2" fmla="*/ 819150 w 1136650"/>
                      <a:gd name="connsiteY2" fmla="*/ 0 h 177800"/>
                      <a:gd name="connsiteX3" fmla="*/ 1136650 w 1136650"/>
                      <a:gd name="connsiteY3" fmla="*/ 0 h 177800"/>
                    </a:gdLst>
                    <a:ahLst/>
                    <a:cxnLst>
                      <a:cxn ang="0">
                        <a:pos x="connsiteX0" y="connsiteY0"/>
                      </a:cxn>
                      <a:cxn ang="0">
                        <a:pos x="connsiteX1" y="connsiteY1"/>
                      </a:cxn>
                      <a:cxn ang="0">
                        <a:pos x="connsiteX2" y="connsiteY2"/>
                      </a:cxn>
                      <a:cxn ang="0">
                        <a:pos x="connsiteX3" y="connsiteY3"/>
                      </a:cxn>
                    </a:cxnLst>
                    <a:rect l="l" t="t" r="r" b="b"/>
                    <a:pathLst>
                      <a:path w="1136650" h="177800">
                        <a:moveTo>
                          <a:pt x="0" y="177800"/>
                        </a:moveTo>
                        <a:lnTo>
                          <a:pt x="673100" y="177800"/>
                        </a:lnTo>
                        <a:lnTo>
                          <a:pt x="819150" y="0"/>
                        </a:lnTo>
                        <a:lnTo>
                          <a:pt x="11366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10" name="Freeform: Shape 409">
                    <a:extLst>
                      <a:ext uri="{FF2B5EF4-FFF2-40B4-BE49-F238E27FC236}">
                        <a16:creationId xmlns:a16="http://schemas.microsoft.com/office/drawing/2014/main" id="{891A5FF9-D3A5-4035-9223-05141384092E}"/>
                      </a:ext>
                    </a:extLst>
                  </p:cNvPr>
                  <p:cNvSpPr/>
                  <p:nvPr/>
                </p:nvSpPr>
                <p:spPr bwMode="auto">
                  <a:xfrm>
                    <a:off x="4909909" y="3472514"/>
                    <a:ext cx="1056894" cy="76540"/>
                  </a:xfrm>
                  <a:custGeom>
                    <a:avLst/>
                    <a:gdLst>
                      <a:gd name="connsiteX0" fmla="*/ 0 w 1038225"/>
                      <a:gd name="connsiteY0" fmla="*/ 0 h 0"/>
                      <a:gd name="connsiteX1" fmla="*/ 1038225 w 1038225"/>
                      <a:gd name="connsiteY1" fmla="*/ 0 h 0"/>
                    </a:gdLst>
                    <a:ahLst/>
                    <a:cxnLst>
                      <a:cxn ang="0">
                        <a:pos x="connsiteX0" y="connsiteY0"/>
                      </a:cxn>
                      <a:cxn ang="0">
                        <a:pos x="connsiteX1" y="connsiteY1"/>
                      </a:cxn>
                    </a:cxnLst>
                    <a:rect l="l" t="t" r="r" b="b"/>
                    <a:pathLst>
                      <a:path w="1038225">
                        <a:moveTo>
                          <a:pt x="0" y="0"/>
                        </a:moveTo>
                        <a:lnTo>
                          <a:pt x="1038225"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11" name="Freeform: Shape 410">
                    <a:extLst>
                      <a:ext uri="{FF2B5EF4-FFF2-40B4-BE49-F238E27FC236}">
                        <a16:creationId xmlns:a16="http://schemas.microsoft.com/office/drawing/2014/main" id="{233C8C52-8868-4B99-8892-71E0B91EBA06}"/>
                      </a:ext>
                    </a:extLst>
                  </p:cNvPr>
                  <p:cNvSpPr/>
                  <p:nvPr/>
                </p:nvSpPr>
                <p:spPr bwMode="auto">
                  <a:xfrm>
                    <a:off x="4356599" y="2485937"/>
                    <a:ext cx="1608881" cy="149162"/>
                  </a:xfrm>
                  <a:custGeom>
                    <a:avLst/>
                    <a:gdLst>
                      <a:gd name="connsiteX0" fmla="*/ 1441450 w 1441450"/>
                      <a:gd name="connsiteY0" fmla="*/ 0 h 139700"/>
                      <a:gd name="connsiteX1" fmla="*/ 654050 w 1441450"/>
                      <a:gd name="connsiteY1" fmla="*/ 0 h 139700"/>
                      <a:gd name="connsiteX2" fmla="*/ 546100 w 1441450"/>
                      <a:gd name="connsiteY2" fmla="*/ 139700 h 139700"/>
                      <a:gd name="connsiteX3" fmla="*/ 0 w 1441450"/>
                      <a:gd name="connsiteY3" fmla="*/ 139700 h 139700"/>
                    </a:gdLst>
                    <a:ahLst/>
                    <a:cxnLst>
                      <a:cxn ang="0">
                        <a:pos x="connsiteX0" y="connsiteY0"/>
                      </a:cxn>
                      <a:cxn ang="0">
                        <a:pos x="connsiteX1" y="connsiteY1"/>
                      </a:cxn>
                      <a:cxn ang="0">
                        <a:pos x="connsiteX2" y="connsiteY2"/>
                      </a:cxn>
                      <a:cxn ang="0">
                        <a:pos x="connsiteX3" y="connsiteY3"/>
                      </a:cxn>
                    </a:cxnLst>
                    <a:rect l="l" t="t" r="r" b="b"/>
                    <a:pathLst>
                      <a:path w="1441450" h="139700">
                        <a:moveTo>
                          <a:pt x="1441450" y="0"/>
                        </a:moveTo>
                        <a:lnTo>
                          <a:pt x="654050" y="0"/>
                        </a:lnTo>
                        <a:lnTo>
                          <a:pt x="546100" y="139700"/>
                        </a:lnTo>
                        <a:lnTo>
                          <a:pt x="0" y="1397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12" name="Freeform: Shape 411">
                    <a:extLst>
                      <a:ext uri="{FF2B5EF4-FFF2-40B4-BE49-F238E27FC236}">
                        <a16:creationId xmlns:a16="http://schemas.microsoft.com/office/drawing/2014/main" id="{A55EDBC1-0ACD-449F-B9C3-35BCCD75DC1A}"/>
                      </a:ext>
                    </a:extLst>
                  </p:cNvPr>
                  <p:cNvSpPr/>
                  <p:nvPr/>
                </p:nvSpPr>
                <p:spPr bwMode="auto">
                  <a:xfrm>
                    <a:off x="4518324" y="2607978"/>
                    <a:ext cx="1448860" cy="135602"/>
                  </a:xfrm>
                  <a:custGeom>
                    <a:avLst/>
                    <a:gdLst>
                      <a:gd name="connsiteX0" fmla="*/ 0 w 1301750"/>
                      <a:gd name="connsiteY0" fmla="*/ 127000 h 127000"/>
                      <a:gd name="connsiteX1" fmla="*/ 641350 w 1301750"/>
                      <a:gd name="connsiteY1" fmla="*/ 127000 h 127000"/>
                      <a:gd name="connsiteX2" fmla="*/ 730250 w 1301750"/>
                      <a:gd name="connsiteY2" fmla="*/ 0 h 127000"/>
                      <a:gd name="connsiteX3" fmla="*/ 1301750 w 1301750"/>
                      <a:gd name="connsiteY3" fmla="*/ 0 h 127000"/>
                    </a:gdLst>
                    <a:ahLst/>
                    <a:cxnLst>
                      <a:cxn ang="0">
                        <a:pos x="connsiteX0" y="connsiteY0"/>
                      </a:cxn>
                      <a:cxn ang="0">
                        <a:pos x="connsiteX1" y="connsiteY1"/>
                      </a:cxn>
                      <a:cxn ang="0">
                        <a:pos x="connsiteX2" y="connsiteY2"/>
                      </a:cxn>
                      <a:cxn ang="0">
                        <a:pos x="connsiteX3" y="connsiteY3"/>
                      </a:cxn>
                    </a:cxnLst>
                    <a:rect l="l" t="t" r="r" b="b"/>
                    <a:pathLst>
                      <a:path w="1301750" h="127000">
                        <a:moveTo>
                          <a:pt x="0" y="127000"/>
                        </a:moveTo>
                        <a:lnTo>
                          <a:pt x="641350" y="127000"/>
                        </a:lnTo>
                        <a:lnTo>
                          <a:pt x="730250" y="0"/>
                        </a:lnTo>
                        <a:lnTo>
                          <a:pt x="13017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13" name="Freeform: Shape 412">
                    <a:extLst>
                      <a:ext uri="{FF2B5EF4-FFF2-40B4-BE49-F238E27FC236}">
                        <a16:creationId xmlns:a16="http://schemas.microsoft.com/office/drawing/2014/main" id="{3D8BB4DA-BF28-4432-B15F-7588C08AE0CF}"/>
                      </a:ext>
                    </a:extLst>
                  </p:cNvPr>
                  <p:cNvSpPr/>
                  <p:nvPr/>
                </p:nvSpPr>
                <p:spPr bwMode="auto">
                  <a:xfrm>
                    <a:off x="3618298" y="2367096"/>
                    <a:ext cx="2348505" cy="0"/>
                  </a:xfrm>
                  <a:custGeom>
                    <a:avLst/>
                    <a:gdLst>
                      <a:gd name="connsiteX0" fmla="*/ 0 w 2120900"/>
                      <a:gd name="connsiteY0" fmla="*/ 0 h 0"/>
                      <a:gd name="connsiteX1" fmla="*/ 2120900 w 2120900"/>
                      <a:gd name="connsiteY1" fmla="*/ 0 h 0"/>
                    </a:gdLst>
                    <a:ahLst/>
                    <a:cxnLst>
                      <a:cxn ang="0">
                        <a:pos x="connsiteX0" y="connsiteY0"/>
                      </a:cxn>
                      <a:cxn ang="0">
                        <a:pos x="connsiteX1" y="connsiteY1"/>
                      </a:cxn>
                    </a:cxnLst>
                    <a:rect l="l" t="t" r="r" b="b"/>
                    <a:pathLst>
                      <a:path w="2120900">
                        <a:moveTo>
                          <a:pt x="0" y="0"/>
                        </a:moveTo>
                        <a:lnTo>
                          <a:pt x="21209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14" name="Freeform: Shape 413">
                    <a:extLst>
                      <a:ext uri="{FF2B5EF4-FFF2-40B4-BE49-F238E27FC236}">
                        <a16:creationId xmlns:a16="http://schemas.microsoft.com/office/drawing/2014/main" id="{E6800D20-2F3F-4C42-9C20-EAD051B1DA5F}"/>
                      </a:ext>
                    </a:extLst>
                  </p:cNvPr>
                  <p:cNvSpPr/>
                  <p:nvPr/>
                </p:nvSpPr>
                <p:spPr bwMode="auto">
                  <a:xfrm flipV="1">
                    <a:off x="4166751" y="2440321"/>
                    <a:ext cx="731682" cy="48815"/>
                  </a:xfrm>
                  <a:custGeom>
                    <a:avLst/>
                    <a:gdLst>
                      <a:gd name="connsiteX0" fmla="*/ 0 w 774700"/>
                      <a:gd name="connsiteY0" fmla="*/ 0 h 0"/>
                      <a:gd name="connsiteX1" fmla="*/ 774700 w 774700"/>
                      <a:gd name="connsiteY1" fmla="*/ 0 h 0"/>
                    </a:gdLst>
                    <a:ahLst/>
                    <a:cxnLst>
                      <a:cxn ang="0">
                        <a:pos x="connsiteX0" y="connsiteY0"/>
                      </a:cxn>
                      <a:cxn ang="0">
                        <a:pos x="connsiteX1" y="connsiteY1"/>
                      </a:cxn>
                    </a:cxnLst>
                    <a:rect l="l" t="t" r="r" b="b"/>
                    <a:pathLst>
                      <a:path w="774700">
                        <a:moveTo>
                          <a:pt x="0" y="0"/>
                        </a:moveTo>
                        <a:lnTo>
                          <a:pt x="7747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15" name="Freeform: Shape 414">
                    <a:extLst>
                      <a:ext uri="{FF2B5EF4-FFF2-40B4-BE49-F238E27FC236}">
                        <a16:creationId xmlns:a16="http://schemas.microsoft.com/office/drawing/2014/main" id="{E427D2C9-6670-47C1-87EF-E20AFD8D39B4}"/>
                      </a:ext>
                    </a:extLst>
                  </p:cNvPr>
                  <p:cNvSpPr/>
                  <p:nvPr/>
                </p:nvSpPr>
                <p:spPr bwMode="auto">
                  <a:xfrm>
                    <a:off x="4809896" y="4224837"/>
                    <a:ext cx="1155585" cy="169502"/>
                  </a:xfrm>
                  <a:custGeom>
                    <a:avLst/>
                    <a:gdLst>
                      <a:gd name="connsiteX0" fmla="*/ 0 w 1016000"/>
                      <a:gd name="connsiteY0" fmla="*/ 0 h 158750"/>
                      <a:gd name="connsiteX1" fmla="*/ 215900 w 1016000"/>
                      <a:gd name="connsiteY1" fmla="*/ 0 h 158750"/>
                      <a:gd name="connsiteX2" fmla="*/ 374650 w 1016000"/>
                      <a:gd name="connsiteY2" fmla="*/ 158750 h 158750"/>
                      <a:gd name="connsiteX3" fmla="*/ 1016000 w 1016000"/>
                      <a:gd name="connsiteY3" fmla="*/ 158750 h 158750"/>
                    </a:gdLst>
                    <a:ahLst/>
                    <a:cxnLst>
                      <a:cxn ang="0">
                        <a:pos x="connsiteX0" y="connsiteY0"/>
                      </a:cxn>
                      <a:cxn ang="0">
                        <a:pos x="connsiteX1" y="connsiteY1"/>
                      </a:cxn>
                      <a:cxn ang="0">
                        <a:pos x="connsiteX2" y="connsiteY2"/>
                      </a:cxn>
                      <a:cxn ang="0">
                        <a:pos x="connsiteX3" y="connsiteY3"/>
                      </a:cxn>
                    </a:cxnLst>
                    <a:rect l="l" t="t" r="r" b="b"/>
                    <a:pathLst>
                      <a:path w="1016000" h="158750">
                        <a:moveTo>
                          <a:pt x="0" y="0"/>
                        </a:moveTo>
                        <a:lnTo>
                          <a:pt x="215900" y="0"/>
                        </a:lnTo>
                        <a:lnTo>
                          <a:pt x="374650" y="158750"/>
                        </a:lnTo>
                        <a:lnTo>
                          <a:pt x="1016000" y="1587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16" name="Freeform: Shape 415">
                    <a:extLst>
                      <a:ext uri="{FF2B5EF4-FFF2-40B4-BE49-F238E27FC236}">
                        <a16:creationId xmlns:a16="http://schemas.microsoft.com/office/drawing/2014/main" id="{13713727-4DD0-4D78-B633-7918204145D8}"/>
                      </a:ext>
                    </a:extLst>
                  </p:cNvPr>
                  <p:cNvSpPr/>
                  <p:nvPr/>
                </p:nvSpPr>
                <p:spPr bwMode="auto">
                  <a:xfrm flipV="1">
                    <a:off x="5349712" y="4163476"/>
                    <a:ext cx="615769" cy="46015"/>
                  </a:xfrm>
                  <a:custGeom>
                    <a:avLst/>
                    <a:gdLst>
                      <a:gd name="connsiteX0" fmla="*/ 0 w 647700"/>
                      <a:gd name="connsiteY0" fmla="*/ 0 h 0"/>
                      <a:gd name="connsiteX1" fmla="*/ 647700 w 647700"/>
                      <a:gd name="connsiteY1" fmla="*/ 0 h 0"/>
                    </a:gdLst>
                    <a:ahLst/>
                    <a:cxnLst>
                      <a:cxn ang="0">
                        <a:pos x="connsiteX0" y="connsiteY0"/>
                      </a:cxn>
                      <a:cxn ang="0">
                        <a:pos x="connsiteX1" y="connsiteY1"/>
                      </a:cxn>
                    </a:cxnLst>
                    <a:rect l="l" t="t" r="r" b="b"/>
                    <a:pathLst>
                      <a:path w="647700">
                        <a:moveTo>
                          <a:pt x="0" y="0"/>
                        </a:moveTo>
                        <a:lnTo>
                          <a:pt x="64770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17" name="Freeform: Shape 416">
                    <a:extLst>
                      <a:ext uri="{FF2B5EF4-FFF2-40B4-BE49-F238E27FC236}">
                        <a16:creationId xmlns:a16="http://schemas.microsoft.com/office/drawing/2014/main" id="{5CD8C6B2-E01C-48B2-B52E-DE9745291AAF}"/>
                      </a:ext>
                    </a:extLst>
                  </p:cNvPr>
                  <p:cNvSpPr/>
                  <p:nvPr/>
                </p:nvSpPr>
                <p:spPr bwMode="auto">
                  <a:xfrm>
                    <a:off x="4713216" y="4394339"/>
                    <a:ext cx="303758" cy="0"/>
                  </a:xfrm>
                  <a:custGeom>
                    <a:avLst/>
                    <a:gdLst>
                      <a:gd name="connsiteX0" fmla="*/ 0 w 387350"/>
                      <a:gd name="connsiteY0" fmla="*/ 0 h 0"/>
                      <a:gd name="connsiteX1" fmla="*/ 387350 w 387350"/>
                      <a:gd name="connsiteY1" fmla="*/ 0 h 0"/>
                    </a:gdLst>
                    <a:ahLst/>
                    <a:cxnLst>
                      <a:cxn ang="0">
                        <a:pos x="connsiteX0" y="connsiteY0"/>
                      </a:cxn>
                      <a:cxn ang="0">
                        <a:pos x="connsiteX1" y="connsiteY1"/>
                      </a:cxn>
                    </a:cxnLst>
                    <a:rect l="l" t="t" r="r" b="b"/>
                    <a:pathLst>
                      <a:path w="387350">
                        <a:moveTo>
                          <a:pt x="0" y="0"/>
                        </a:moveTo>
                        <a:lnTo>
                          <a:pt x="38735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18" name="Freeform: Shape 417">
                    <a:extLst>
                      <a:ext uri="{FF2B5EF4-FFF2-40B4-BE49-F238E27FC236}">
                        <a16:creationId xmlns:a16="http://schemas.microsoft.com/office/drawing/2014/main" id="{E98BBBCF-7593-4AA3-B031-8D90B45E92FA}"/>
                      </a:ext>
                    </a:extLst>
                  </p:cNvPr>
                  <p:cNvSpPr/>
                  <p:nvPr/>
                </p:nvSpPr>
                <p:spPr bwMode="auto">
                  <a:xfrm>
                    <a:off x="4790846" y="3092564"/>
                    <a:ext cx="1175957" cy="115261"/>
                  </a:xfrm>
                  <a:custGeom>
                    <a:avLst/>
                    <a:gdLst>
                      <a:gd name="connsiteX0" fmla="*/ 0 w 1009650"/>
                      <a:gd name="connsiteY0" fmla="*/ 0 h 107950"/>
                      <a:gd name="connsiteX1" fmla="*/ 260350 w 1009650"/>
                      <a:gd name="connsiteY1" fmla="*/ 0 h 107950"/>
                      <a:gd name="connsiteX2" fmla="*/ 368300 w 1009650"/>
                      <a:gd name="connsiteY2" fmla="*/ 107950 h 107950"/>
                      <a:gd name="connsiteX3" fmla="*/ 1009650 w 1009650"/>
                      <a:gd name="connsiteY3" fmla="*/ 107950 h 107950"/>
                    </a:gdLst>
                    <a:ahLst/>
                    <a:cxnLst>
                      <a:cxn ang="0">
                        <a:pos x="connsiteX0" y="connsiteY0"/>
                      </a:cxn>
                      <a:cxn ang="0">
                        <a:pos x="connsiteX1" y="connsiteY1"/>
                      </a:cxn>
                      <a:cxn ang="0">
                        <a:pos x="connsiteX2" y="connsiteY2"/>
                      </a:cxn>
                      <a:cxn ang="0">
                        <a:pos x="connsiteX3" y="connsiteY3"/>
                      </a:cxn>
                    </a:cxnLst>
                    <a:rect l="l" t="t" r="r" b="b"/>
                    <a:pathLst>
                      <a:path w="1009650" h="107950">
                        <a:moveTo>
                          <a:pt x="0" y="0"/>
                        </a:moveTo>
                        <a:lnTo>
                          <a:pt x="260350" y="0"/>
                        </a:lnTo>
                        <a:lnTo>
                          <a:pt x="368300" y="107950"/>
                        </a:lnTo>
                        <a:lnTo>
                          <a:pt x="1009650" y="1079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19" name="Freeform: Shape 418">
                    <a:extLst>
                      <a:ext uri="{FF2B5EF4-FFF2-40B4-BE49-F238E27FC236}">
                        <a16:creationId xmlns:a16="http://schemas.microsoft.com/office/drawing/2014/main" id="{12F610BA-4DE5-4FA4-9600-99272CA1987F}"/>
                      </a:ext>
                    </a:extLst>
                  </p:cNvPr>
                  <p:cNvSpPr/>
                  <p:nvPr/>
                </p:nvSpPr>
                <p:spPr bwMode="auto">
                  <a:xfrm>
                    <a:off x="4920125" y="3801082"/>
                    <a:ext cx="1045356" cy="111871"/>
                  </a:xfrm>
                  <a:custGeom>
                    <a:avLst/>
                    <a:gdLst>
                      <a:gd name="connsiteX0" fmla="*/ 0 w 895350"/>
                      <a:gd name="connsiteY0" fmla="*/ 0 h 104775"/>
                      <a:gd name="connsiteX1" fmla="*/ 257175 w 895350"/>
                      <a:gd name="connsiteY1" fmla="*/ 0 h 104775"/>
                      <a:gd name="connsiteX2" fmla="*/ 361950 w 895350"/>
                      <a:gd name="connsiteY2" fmla="*/ 104775 h 104775"/>
                      <a:gd name="connsiteX3" fmla="*/ 895350 w 895350"/>
                      <a:gd name="connsiteY3" fmla="*/ 104775 h 104775"/>
                    </a:gdLst>
                    <a:ahLst/>
                    <a:cxnLst>
                      <a:cxn ang="0">
                        <a:pos x="connsiteX0" y="connsiteY0"/>
                      </a:cxn>
                      <a:cxn ang="0">
                        <a:pos x="connsiteX1" y="connsiteY1"/>
                      </a:cxn>
                      <a:cxn ang="0">
                        <a:pos x="connsiteX2" y="connsiteY2"/>
                      </a:cxn>
                      <a:cxn ang="0">
                        <a:pos x="connsiteX3" y="connsiteY3"/>
                      </a:cxn>
                    </a:cxnLst>
                    <a:rect l="l" t="t" r="r" b="b"/>
                    <a:pathLst>
                      <a:path w="895350" h="104775">
                        <a:moveTo>
                          <a:pt x="0" y="0"/>
                        </a:moveTo>
                        <a:lnTo>
                          <a:pt x="257175" y="0"/>
                        </a:lnTo>
                        <a:lnTo>
                          <a:pt x="361950" y="104775"/>
                        </a:lnTo>
                        <a:lnTo>
                          <a:pt x="895350" y="104775"/>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20" name="Freeform: Shape 419">
                    <a:extLst>
                      <a:ext uri="{FF2B5EF4-FFF2-40B4-BE49-F238E27FC236}">
                        <a16:creationId xmlns:a16="http://schemas.microsoft.com/office/drawing/2014/main" id="{5D9E7F00-FBF0-461D-9C52-A26A50341D15}"/>
                      </a:ext>
                    </a:extLst>
                  </p:cNvPr>
                  <p:cNvSpPr/>
                  <p:nvPr/>
                </p:nvSpPr>
                <p:spPr bwMode="auto">
                  <a:xfrm>
                    <a:off x="4961015" y="3599714"/>
                    <a:ext cx="1004466" cy="65089"/>
                  </a:xfrm>
                  <a:custGeom>
                    <a:avLst/>
                    <a:gdLst>
                      <a:gd name="connsiteX0" fmla="*/ 883920 w 883920"/>
                      <a:gd name="connsiteY0" fmla="*/ 0 h 60960"/>
                      <a:gd name="connsiteX1" fmla="*/ 792480 w 883920"/>
                      <a:gd name="connsiteY1" fmla="*/ 0 h 60960"/>
                      <a:gd name="connsiteX2" fmla="*/ 731520 w 883920"/>
                      <a:gd name="connsiteY2" fmla="*/ 60960 h 60960"/>
                      <a:gd name="connsiteX3" fmla="*/ 0 w 883920"/>
                      <a:gd name="connsiteY3" fmla="*/ 60960 h 60960"/>
                    </a:gdLst>
                    <a:ahLst/>
                    <a:cxnLst>
                      <a:cxn ang="0">
                        <a:pos x="connsiteX0" y="connsiteY0"/>
                      </a:cxn>
                      <a:cxn ang="0">
                        <a:pos x="connsiteX1" y="connsiteY1"/>
                      </a:cxn>
                      <a:cxn ang="0">
                        <a:pos x="connsiteX2" y="connsiteY2"/>
                      </a:cxn>
                      <a:cxn ang="0">
                        <a:pos x="connsiteX3" y="connsiteY3"/>
                      </a:cxn>
                    </a:cxnLst>
                    <a:rect l="l" t="t" r="r" b="b"/>
                    <a:pathLst>
                      <a:path w="883920" h="60960">
                        <a:moveTo>
                          <a:pt x="883920" y="0"/>
                        </a:moveTo>
                        <a:lnTo>
                          <a:pt x="792480" y="0"/>
                        </a:lnTo>
                        <a:lnTo>
                          <a:pt x="731520" y="60960"/>
                        </a:lnTo>
                        <a:lnTo>
                          <a:pt x="0" y="6096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21" name="Freeform: Shape 420">
                    <a:extLst>
                      <a:ext uri="{FF2B5EF4-FFF2-40B4-BE49-F238E27FC236}">
                        <a16:creationId xmlns:a16="http://schemas.microsoft.com/office/drawing/2014/main" id="{18C444C0-D4B4-4111-BD68-A3ECAE7E6B35}"/>
                      </a:ext>
                    </a:extLst>
                  </p:cNvPr>
                  <p:cNvSpPr/>
                  <p:nvPr/>
                </p:nvSpPr>
                <p:spPr bwMode="auto">
                  <a:xfrm>
                    <a:off x="4613952" y="4543500"/>
                    <a:ext cx="1351529" cy="219674"/>
                  </a:xfrm>
                  <a:custGeom>
                    <a:avLst/>
                    <a:gdLst>
                      <a:gd name="connsiteX0" fmla="*/ 0 w 1196340"/>
                      <a:gd name="connsiteY0" fmla="*/ 0 h 205740"/>
                      <a:gd name="connsiteX1" fmla="*/ 220980 w 1196340"/>
                      <a:gd name="connsiteY1" fmla="*/ 205740 h 205740"/>
                      <a:gd name="connsiteX2" fmla="*/ 1196340 w 1196340"/>
                      <a:gd name="connsiteY2" fmla="*/ 205740 h 205740"/>
                    </a:gdLst>
                    <a:ahLst/>
                    <a:cxnLst>
                      <a:cxn ang="0">
                        <a:pos x="connsiteX0" y="connsiteY0"/>
                      </a:cxn>
                      <a:cxn ang="0">
                        <a:pos x="connsiteX1" y="connsiteY1"/>
                      </a:cxn>
                      <a:cxn ang="0">
                        <a:pos x="connsiteX2" y="connsiteY2"/>
                      </a:cxn>
                    </a:cxnLst>
                    <a:rect l="l" t="t" r="r" b="b"/>
                    <a:pathLst>
                      <a:path w="1196340" h="205740">
                        <a:moveTo>
                          <a:pt x="0" y="0"/>
                        </a:moveTo>
                        <a:lnTo>
                          <a:pt x="220980" y="205740"/>
                        </a:lnTo>
                        <a:lnTo>
                          <a:pt x="1196340" y="20574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22" name="Freeform: Shape 421">
                    <a:extLst>
                      <a:ext uri="{FF2B5EF4-FFF2-40B4-BE49-F238E27FC236}">
                        <a16:creationId xmlns:a16="http://schemas.microsoft.com/office/drawing/2014/main" id="{39A45D5A-AF71-4CDD-883B-03D56E7B0EFE}"/>
                      </a:ext>
                    </a:extLst>
                  </p:cNvPr>
                  <p:cNvSpPr/>
                  <p:nvPr/>
                </p:nvSpPr>
                <p:spPr bwMode="auto">
                  <a:xfrm>
                    <a:off x="4898433" y="4556191"/>
                    <a:ext cx="1067048" cy="65089"/>
                  </a:xfrm>
                  <a:custGeom>
                    <a:avLst/>
                    <a:gdLst>
                      <a:gd name="connsiteX0" fmla="*/ 960120 w 960120"/>
                      <a:gd name="connsiteY0" fmla="*/ 60960 h 60960"/>
                      <a:gd name="connsiteX1" fmla="*/ 807720 w 960120"/>
                      <a:gd name="connsiteY1" fmla="*/ 60960 h 60960"/>
                      <a:gd name="connsiteX2" fmla="*/ 746760 w 960120"/>
                      <a:gd name="connsiteY2" fmla="*/ 0 h 60960"/>
                      <a:gd name="connsiteX3" fmla="*/ 0 w 960120"/>
                      <a:gd name="connsiteY3" fmla="*/ 0 h 60960"/>
                    </a:gdLst>
                    <a:ahLst/>
                    <a:cxnLst>
                      <a:cxn ang="0">
                        <a:pos x="connsiteX0" y="connsiteY0"/>
                      </a:cxn>
                      <a:cxn ang="0">
                        <a:pos x="connsiteX1" y="connsiteY1"/>
                      </a:cxn>
                      <a:cxn ang="0">
                        <a:pos x="connsiteX2" y="connsiteY2"/>
                      </a:cxn>
                      <a:cxn ang="0">
                        <a:pos x="connsiteX3" y="connsiteY3"/>
                      </a:cxn>
                    </a:cxnLst>
                    <a:rect l="l" t="t" r="r" b="b"/>
                    <a:pathLst>
                      <a:path w="960120" h="60960">
                        <a:moveTo>
                          <a:pt x="960120" y="60960"/>
                        </a:moveTo>
                        <a:lnTo>
                          <a:pt x="807720" y="60960"/>
                        </a:lnTo>
                        <a:lnTo>
                          <a:pt x="746760" y="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23" name="Freeform: Shape 422">
                    <a:extLst>
                      <a:ext uri="{FF2B5EF4-FFF2-40B4-BE49-F238E27FC236}">
                        <a16:creationId xmlns:a16="http://schemas.microsoft.com/office/drawing/2014/main" id="{74EEA1E4-7E79-478D-BB4C-BE6A8B70BE40}"/>
                      </a:ext>
                    </a:extLst>
                  </p:cNvPr>
                  <p:cNvSpPr/>
                  <p:nvPr/>
                </p:nvSpPr>
                <p:spPr bwMode="auto">
                  <a:xfrm>
                    <a:off x="4202679" y="4843519"/>
                    <a:ext cx="721218" cy="61021"/>
                  </a:xfrm>
                  <a:custGeom>
                    <a:avLst/>
                    <a:gdLst>
                      <a:gd name="connsiteX0" fmla="*/ 0 w 676275"/>
                      <a:gd name="connsiteY0" fmla="*/ 0 h 57150"/>
                      <a:gd name="connsiteX1" fmla="*/ 442912 w 676275"/>
                      <a:gd name="connsiteY1" fmla="*/ 0 h 57150"/>
                      <a:gd name="connsiteX2" fmla="*/ 676275 w 676275"/>
                      <a:gd name="connsiteY2" fmla="*/ 57150 h 57150"/>
                    </a:gdLst>
                    <a:ahLst/>
                    <a:cxnLst>
                      <a:cxn ang="0">
                        <a:pos x="connsiteX0" y="connsiteY0"/>
                      </a:cxn>
                      <a:cxn ang="0">
                        <a:pos x="connsiteX1" y="connsiteY1"/>
                      </a:cxn>
                      <a:cxn ang="0">
                        <a:pos x="connsiteX2" y="connsiteY2"/>
                      </a:cxn>
                    </a:cxnLst>
                    <a:rect l="l" t="t" r="r" b="b"/>
                    <a:pathLst>
                      <a:path w="676275" h="57150">
                        <a:moveTo>
                          <a:pt x="0" y="0"/>
                        </a:moveTo>
                        <a:lnTo>
                          <a:pt x="442912" y="0"/>
                        </a:lnTo>
                        <a:lnTo>
                          <a:pt x="676275" y="5715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24" name="Freeform: Shape 423">
                    <a:extLst>
                      <a:ext uri="{FF2B5EF4-FFF2-40B4-BE49-F238E27FC236}">
                        <a16:creationId xmlns:a16="http://schemas.microsoft.com/office/drawing/2014/main" id="{B189AB1D-61D7-4E21-BE79-68B3C48574EF}"/>
                      </a:ext>
                    </a:extLst>
                  </p:cNvPr>
                  <p:cNvSpPr/>
                  <p:nvPr/>
                </p:nvSpPr>
                <p:spPr bwMode="auto">
                  <a:xfrm>
                    <a:off x="5263658" y="3323086"/>
                    <a:ext cx="703145" cy="122041"/>
                  </a:xfrm>
                  <a:custGeom>
                    <a:avLst/>
                    <a:gdLst>
                      <a:gd name="connsiteX0" fmla="*/ 622300 w 622300"/>
                      <a:gd name="connsiteY0" fmla="*/ 0 h 114300"/>
                      <a:gd name="connsiteX1" fmla="*/ 120650 w 622300"/>
                      <a:gd name="connsiteY1" fmla="*/ 0 h 114300"/>
                      <a:gd name="connsiteX2" fmla="*/ 0 w 622300"/>
                      <a:gd name="connsiteY2" fmla="*/ 114300 h 114300"/>
                    </a:gdLst>
                    <a:ahLst/>
                    <a:cxnLst>
                      <a:cxn ang="0">
                        <a:pos x="connsiteX0" y="connsiteY0"/>
                      </a:cxn>
                      <a:cxn ang="0">
                        <a:pos x="connsiteX1" y="connsiteY1"/>
                      </a:cxn>
                      <a:cxn ang="0">
                        <a:pos x="connsiteX2" y="connsiteY2"/>
                      </a:cxn>
                    </a:cxnLst>
                    <a:rect l="l" t="t" r="r" b="b"/>
                    <a:pathLst>
                      <a:path w="622300" h="114300">
                        <a:moveTo>
                          <a:pt x="622300" y="0"/>
                        </a:moveTo>
                        <a:lnTo>
                          <a:pt x="120650" y="0"/>
                        </a:lnTo>
                        <a:lnTo>
                          <a:pt x="0" y="1143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25" name="Freeform: Shape 424">
                    <a:extLst>
                      <a:ext uri="{FF2B5EF4-FFF2-40B4-BE49-F238E27FC236}">
                        <a16:creationId xmlns:a16="http://schemas.microsoft.com/office/drawing/2014/main" id="{6A1D2259-FFE2-4D4A-AE33-67410B1A43E7}"/>
                      </a:ext>
                    </a:extLst>
                  </p:cNvPr>
                  <p:cNvSpPr/>
                  <p:nvPr/>
                </p:nvSpPr>
                <p:spPr bwMode="auto">
                  <a:xfrm>
                    <a:off x="4882339" y="4028944"/>
                    <a:ext cx="470566" cy="181464"/>
                  </a:xfrm>
                  <a:custGeom>
                    <a:avLst/>
                    <a:gdLst>
                      <a:gd name="connsiteX0" fmla="*/ 0 w 279400"/>
                      <a:gd name="connsiteY0" fmla="*/ 0 h 203200"/>
                      <a:gd name="connsiteX1" fmla="*/ 215900 w 279400"/>
                      <a:gd name="connsiteY1" fmla="*/ 0 h 203200"/>
                      <a:gd name="connsiteX2" fmla="*/ 279400 w 279400"/>
                      <a:gd name="connsiteY2" fmla="*/ 203200 h 203200"/>
                    </a:gdLst>
                    <a:ahLst/>
                    <a:cxnLst>
                      <a:cxn ang="0">
                        <a:pos x="connsiteX0" y="connsiteY0"/>
                      </a:cxn>
                      <a:cxn ang="0">
                        <a:pos x="connsiteX1" y="connsiteY1"/>
                      </a:cxn>
                      <a:cxn ang="0">
                        <a:pos x="connsiteX2" y="connsiteY2"/>
                      </a:cxn>
                    </a:cxnLst>
                    <a:rect l="l" t="t" r="r" b="b"/>
                    <a:pathLst>
                      <a:path w="279400" h="203200">
                        <a:moveTo>
                          <a:pt x="0" y="0"/>
                        </a:moveTo>
                        <a:lnTo>
                          <a:pt x="215900" y="0"/>
                        </a:lnTo>
                        <a:lnTo>
                          <a:pt x="279400" y="20320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26" name="Freeform: Shape 425">
                    <a:extLst>
                      <a:ext uri="{FF2B5EF4-FFF2-40B4-BE49-F238E27FC236}">
                        <a16:creationId xmlns:a16="http://schemas.microsoft.com/office/drawing/2014/main" id="{F9AEEE62-F644-4DC2-B888-43682C4EDDBC}"/>
                      </a:ext>
                    </a:extLst>
                  </p:cNvPr>
                  <p:cNvSpPr/>
                  <p:nvPr/>
                </p:nvSpPr>
                <p:spPr bwMode="auto">
                  <a:xfrm>
                    <a:off x="5411318" y="4034995"/>
                    <a:ext cx="554163" cy="61021"/>
                  </a:xfrm>
                  <a:custGeom>
                    <a:avLst/>
                    <a:gdLst>
                      <a:gd name="connsiteX0" fmla="*/ 495300 w 495300"/>
                      <a:gd name="connsiteY0" fmla="*/ 57150 h 57150"/>
                      <a:gd name="connsiteX1" fmla="*/ 63500 w 495300"/>
                      <a:gd name="connsiteY1" fmla="*/ 57150 h 57150"/>
                      <a:gd name="connsiteX2" fmla="*/ 0 w 495300"/>
                      <a:gd name="connsiteY2" fmla="*/ 0 h 57150"/>
                    </a:gdLst>
                    <a:ahLst/>
                    <a:cxnLst>
                      <a:cxn ang="0">
                        <a:pos x="connsiteX0" y="connsiteY0"/>
                      </a:cxn>
                      <a:cxn ang="0">
                        <a:pos x="connsiteX1" y="connsiteY1"/>
                      </a:cxn>
                      <a:cxn ang="0">
                        <a:pos x="connsiteX2" y="connsiteY2"/>
                      </a:cxn>
                    </a:cxnLst>
                    <a:rect l="l" t="t" r="r" b="b"/>
                    <a:pathLst>
                      <a:path w="495300" h="57150">
                        <a:moveTo>
                          <a:pt x="495300" y="57150"/>
                        </a:moveTo>
                        <a:lnTo>
                          <a:pt x="63500" y="57150"/>
                        </a:ln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27" name="Freeform: Shape 426">
                    <a:extLst>
                      <a:ext uri="{FF2B5EF4-FFF2-40B4-BE49-F238E27FC236}">
                        <a16:creationId xmlns:a16="http://schemas.microsoft.com/office/drawing/2014/main" id="{730BE27A-1B0E-4B76-8ACF-8124D17098AA}"/>
                      </a:ext>
                    </a:extLst>
                  </p:cNvPr>
                  <p:cNvSpPr/>
                  <p:nvPr/>
                </p:nvSpPr>
                <p:spPr bwMode="auto">
                  <a:xfrm>
                    <a:off x="5445922" y="3017981"/>
                    <a:ext cx="520881" cy="45719"/>
                  </a:xfrm>
                  <a:custGeom>
                    <a:avLst/>
                    <a:gdLst>
                      <a:gd name="connsiteX0" fmla="*/ 393700 w 393700"/>
                      <a:gd name="connsiteY0" fmla="*/ 0 h 0"/>
                      <a:gd name="connsiteX1" fmla="*/ 0 w 393700"/>
                      <a:gd name="connsiteY1" fmla="*/ 0 h 0"/>
                    </a:gdLst>
                    <a:ahLst/>
                    <a:cxnLst>
                      <a:cxn ang="0">
                        <a:pos x="connsiteX0" y="connsiteY0"/>
                      </a:cxn>
                      <a:cxn ang="0">
                        <a:pos x="connsiteX1" y="connsiteY1"/>
                      </a:cxn>
                    </a:cxnLst>
                    <a:rect l="l" t="t" r="r" b="b"/>
                    <a:pathLst>
                      <a:path w="393700">
                        <a:moveTo>
                          <a:pt x="393700" y="0"/>
                        </a:moveTo>
                        <a:lnTo>
                          <a:pt x="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28" name="Oval 427">
                    <a:extLst>
                      <a:ext uri="{FF2B5EF4-FFF2-40B4-BE49-F238E27FC236}">
                        <a16:creationId xmlns:a16="http://schemas.microsoft.com/office/drawing/2014/main" id="{F2B4E97A-EC0D-4D27-A742-6361094E0F35}"/>
                      </a:ext>
                    </a:extLst>
                  </p:cNvPr>
                  <p:cNvSpPr/>
                  <p:nvPr/>
                </p:nvSpPr>
                <p:spPr bwMode="auto">
                  <a:xfrm>
                    <a:off x="5403489" y="298055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29" name="Oval 428">
                    <a:extLst>
                      <a:ext uri="{FF2B5EF4-FFF2-40B4-BE49-F238E27FC236}">
                        <a16:creationId xmlns:a16="http://schemas.microsoft.com/office/drawing/2014/main" id="{EB2DC6AB-B3D5-48E4-8441-8EF7FBACB347}"/>
                      </a:ext>
                    </a:extLst>
                  </p:cNvPr>
                  <p:cNvSpPr/>
                  <p:nvPr/>
                </p:nvSpPr>
                <p:spPr bwMode="auto">
                  <a:xfrm>
                    <a:off x="5184515" y="317477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30" name="Oval 429">
                    <a:extLst>
                      <a:ext uri="{FF2B5EF4-FFF2-40B4-BE49-F238E27FC236}">
                        <a16:creationId xmlns:a16="http://schemas.microsoft.com/office/drawing/2014/main" id="{E04899FC-2063-42FA-A4E5-540C447F355F}"/>
                      </a:ext>
                    </a:extLst>
                  </p:cNvPr>
                  <p:cNvSpPr/>
                  <p:nvPr/>
                </p:nvSpPr>
                <p:spPr bwMode="auto">
                  <a:xfrm>
                    <a:off x="4852323" y="245523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31" name="Oval 430">
                    <a:extLst>
                      <a:ext uri="{FF2B5EF4-FFF2-40B4-BE49-F238E27FC236}">
                        <a16:creationId xmlns:a16="http://schemas.microsoft.com/office/drawing/2014/main" id="{D3F65C75-6817-4281-ADEE-1CF7BDA64626}"/>
                      </a:ext>
                    </a:extLst>
                  </p:cNvPr>
                  <p:cNvSpPr/>
                  <p:nvPr/>
                </p:nvSpPr>
                <p:spPr bwMode="auto">
                  <a:xfrm>
                    <a:off x="5040005" y="246017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32" name="Oval 431">
                    <a:extLst>
                      <a:ext uri="{FF2B5EF4-FFF2-40B4-BE49-F238E27FC236}">
                        <a16:creationId xmlns:a16="http://schemas.microsoft.com/office/drawing/2014/main" id="{335432F5-4D30-462F-AC56-D68BFB001252}"/>
                      </a:ext>
                    </a:extLst>
                  </p:cNvPr>
                  <p:cNvSpPr/>
                  <p:nvPr/>
                </p:nvSpPr>
                <p:spPr bwMode="auto">
                  <a:xfrm>
                    <a:off x="4870010" y="259984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33" name="Oval 432">
                    <a:extLst>
                      <a:ext uri="{FF2B5EF4-FFF2-40B4-BE49-F238E27FC236}">
                        <a16:creationId xmlns:a16="http://schemas.microsoft.com/office/drawing/2014/main" id="{E7385129-002D-455B-A54F-1F6030BBBDA8}"/>
                      </a:ext>
                    </a:extLst>
                  </p:cNvPr>
                  <p:cNvSpPr/>
                  <p:nvPr/>
                </p:nvSpPr>
                <p:spPr bwMode="auto">
                  <a:xfrm>
                    <a:off x="5285103" y="257998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34" name="Oval 433">
                    <a:extLst>
                      <a:ext uri="{FF2B5EF4-FFF2-40B4-BE49-F238E27FC236}">
                        <a16:creationId xmlns:a16="http://schemas.microsoft.com/office/drawing/2014/main" id="{8CC5FBC1-CCA1-4A26-AE37-A26C1185BD41}"/>
                      </a:ext>
                    </a:extLst>
                  </p:cNvPr>
                  <p:cNvSpPr/>
                  <p:nvPr/>
                </p:nvSpPr>
                <p:spPr bwMode="auto">
                  <a:xfrm>
                    <a:off x="5560235" y="272890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35" name="Oval 434">
                    <a:extLst>
                      <a:ext uri="{FF2B5EF4-FFF2-40B4-BE49-F238E27FC236}">
                        <a16:creationId xmlns:a16="http://schemas.microsoft.com/office/drawing/2014/main" id="{FB93D182-A523-489C-B6EF-8C4345ABE86A}"/>
                      </a:ext>
                    </a:extLst>
                  </p:cNvPr>
                  <p:cNvSpPr/>
                  <p:nvPr/>
                </p:nvSpPr>
                <p:spPr bwMode="auto">
                  <a:xfrm>
                    <a:off x="5129801" y="270067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36" name="Oval 435">
                    <a:extLst>
                      <a:ext uri="{FF2B5EF4-FFF2-40B4-BE49-F238E27FC236}">
                        <a16:creationId xmlns:a16="http://schemas.microsoft.com/office/drawing/2014/main" id="{B34304BC-64CC-4030-AD18-A07F59E6AB5A}"/>
                      </a:ext>
                    </a:extLst>
                  </p:cNvPr>
                  <p:cNvSpPr/>
                  <p:nvPr/>
                </p:nvSpPr>
                <p:spPr bwMode="auto">
                  <a:xfrm>
                    <a:off x="5229757" y="343077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37" name="Oval 436">
                    <a:extLst>
                      <a:ext uri="{FF2B5EF4-FFF2-40B4-BE49-F238E27FC236}">
                        <a16:creationId xmlns:a16="http://schemas.microsoft.com/office/drawing/2014/main" id="{0C6C1E54-4D2D-4C47-9C55-5F97565B1B8E}"/>
                      </a:ext>
                    </a:extLst>
                  </p:cNvPr>
                  <p:cNvSpPr/>
                  <p:nvPr/>
                </p:nvSpPr>
                <p:spPr bwMode="auto">
                  <a:xfrm>
                    <a:off x="5656443" y="363497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38" name="Oval 437">
                    <a:extLst>
                      <a:ext uri="{FF2B5EF4-FFF2-40B4-BE49-F238E27FC236}">
                        <a16:creationId xmlns:a16="http://schemas.microsoft.com/office/drawing/2014/main" id="{6821307A-82AD-49F5-8737-8FE88E6B3C1C}"/>
                      </a:ext>
                    </a:extLst>
                  </p:cNvPr>
                  <p:cNvSpPr/>
                  <p:nvPr/>
                </p:nvSpPr>
                <p:spPr bwMode="auto">
                  <a:xfrm>
                    <a:off x="5181173" y="3771301"/>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39" name="Oval 438">
                    <a:extLst>
                      <a:ext uri="{FF2B5EF4-FFF2-40B4-BE49-F238E27FC236}">
                        <a16:creationId xmlns:a16="http://schemas.microsoft.com/office/drawing/2014/main" id="{234E7036-AF1B-4649-8A7D-624AA97E8C7D}"/>
                      </a:ext>
                    </a:extLst>
                  </p:cNvPr>
                  <p:cNvSpPr/>
                  <p:nvPr/>
                </p:nvSpPr>
                <p:spPr bwMode="auto">
                  <a:xfrm>
                    <a:off x="5312364" y="417398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40" name="Oval 439">
                    <a:extLst>
                      <a:ext uri="{FF2B5EF4-FFF2-40B4-BE49-F238E27FC236}">
                        <a16:creationId xmlns:a16="http://schemas.microsoft.com/office/drawing/2014/main" id="{A9E01314-521E-424F-A816-06FC45879ABA}"/>
                      </a:ext>
                    </a:extLst>
                  </p:cNvPr>
                  <p:cNvSpPr/>
                  <p:nvPr/>
                </p:nvSpPr>
                <p:spPr bwMode="auto">
                  <a:xfrm>
                    <a:off x="5371468" y="400109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41" name="Oval 440">
                    <a:extLst>
                      <a:ext uri="{FF2B5EF4-FFF2-40B4-BE49-F238E27FC236}">
                        <a16:creationId xmlns:a16="http://schemas.microsoft.com/office/drawing/2014/main" id="{FBD2210B-7B5E-4E34-B65D-C23072283512}"/>
                      </a:ext>
                    </a:extLst>
                  </p:cNvPr>
                  <p:cNvSpPr/>
                  <p:nvPr/>
                </p:nvSpPr>
                <p:spPr bwMode="auto">
                  <a:xfrm>
                    <a:off x="4995725" y="435956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42" name="Oval 441">
                    <a:extLst>
                      <a:ext uri="{FF2B5EF4-FFF2-40B4-BE49-F238E27FC236}">
                        <a16:creationId xmlns:a16="http://schemas.microsoft.com/office/drawing/2014/main" id="{0BFCF36D-BCD0-4534-BE32-25D1A198D99A}"/>
                      </a:ext>
                    </a:extLst>
                  </p:cNvPr>
                  <p:cNvSpPr/>
                  <p:nvPr/>
                </p:nvSpPr>
                <p:spPr bwMode="auto">
                  <a:xfrm>
                    <a:off x="4982844" y="419025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43" name="Oval 442">
                    <a:extLst>
                      <a:ext uri="{FF2B5EF4-FFF2-40B4-BE49-F238E27FC236}">
                        <a16:creationId xmlns:a16="http://schemas.microsoft.com/office/drawing/2014/main" id="{5FDA6BFE-AEBC-4111-8069-DD252A0635D9}"/>
                      </a:ext>
                    </a:extLst>
                  </p:cNvPr>
                  <p:cNvSpPr/>
                  <p:nvPr/>
                </p:nvSpPr>
                <p:spPr bwMode="auto">
                  <a:xfrm>
                    <a:off x="5724921" y="4356179"/>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44" name="Oval 443">
                    <a:extLst>
                      <a:ext uri="{FF2B5EF4-FFF2-40B4-BE49-F238E27FC236}">
                        <a16:creationId xmlns:a16="http://schemas.microsoft.com/office/drawing/2014/main" id="{1CBA3826-C498-452B-837B-C465B4C6FF14}"/>
                      </a:ext>
                    </a:extLst>
                  </p:cNvPr>
                  <p:cNvSpPr/>
                  <p:nvPr/>
                </p:nvSpPr>
                <p:spPr bwMode="auto">
                  <a:xfrm>
                    <a:off x="4856096" y="452994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45" name="Oval 444">
                    <a:extLst>
                      <a:ext uri="{FF2B5EF4-FFF2-40B4-BE49-F238E27FC236}">
                        <a16:creationId xmlns:a16="http://schemas.microsoft.com/office/drawing/2014/main" id="{C1155A6F-C169-4270-AF42-1BB961055F2E}"/>
                      </a:ext>
                    </a:extLst>
                  </p:cNvPr>
                  <p:cNvSpPr/>
                  <p:nvPr/>
                </p:nvSpPr>
                <p:spPr bwMode="auto">
                  <a:xfrm>
                    <a:off x="4915043" y="487355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46" name="Oval 445">
                    <a:extLst>
                      <a:ext uri="{FF2B5EF4-FFF2-40B4-BE49-F238E27FC236}">
                        <a16:creationId xmlns:a16="http://schemas.microsoft.com/office/drawing/2014/main" id="{AA93FBFC-DCE6-46D8-B736-627B5B22A441}"/>
                      </a:ext>
                    </a:extLst>
                  </p:cNvPr>
                  <p:cNvSpPr/>
                  <p:nvPr/>
                </p:nvSpPr>
                <p:spPr bwMode="auto">
                  <a:xfrm>
                    <a:off x="5691020" y="4525766"/>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47" name="Freeform: Shape 446">
                    <a:extLst>
                      <a:ext uri="{FF2B5EF4-FFF2-40B4-BE49-F238E27FC236}">
                        <a16:creationId xmlns:a16="http://schemas.microsoft.com/office/drawing/2014/main" id="{551536E4-861C-4EAC-BB4A-94F45E67BCC5}"/>
                      </a:ext>
                    </a:extLst>
                  </p:cNvPr>
                  <p:cNvSpPr/>
                  <p:nvPr/>
                </p:nvSpPr>
                <p:spPr bwMode="auto">
                  <a:xfrm>
                    <a:off x="1283265" y="2726531"/>
                    <a:ext cx="1364456" cy="50007"/>
                  </a:xfrm>
                  <a:custGeom>
                    <a:avLst/>
                    <a:gdLst>
                      <a:gd name="connsiteX0" fmla="*/ 0 w 1364456"/>
                      <a:gd name="connsiteY0" fmla="*/ 0 h 50007"/>
                      <a:gd name="connsiteX1" fmla="*/ 1257300 w 1364456"/>
                      <a:gd name="connsiteY1" fmla="*/ 0 h 50007"/>
                      <a:gd name="connsiteX2" fmla="*/ 1364456 w 1364456"/>
                      <a:gd name="connsiteY2" fmla="*/ 50007 h 50007"/>
                    </a:gdLst>
                    <a:ahLst/>
                    <a:cxnLst>
                      <a:cxn ang="0">
                        <a:pos x="connsiteX0" y="connsiteY0"/>
                      </a:cxn>
                      <a:cxn ang="0">
                        <a:pos x="connsiteX1" y="connsiteY1"/>
                      </a:cxn>
                      <a:cxn ang="0">
                        <a:pos x="connsiteX2" y="connsiteY2"/>
                      </a:cxn>
                    </a:cxnLst>
                    <a:rect l="l" t="t" r="r" b="b"/>
                    <a:pathLst>
                      <a:path w="1364456" h="50007">
                        <a:moveTo>
                          <a:pt x="0" y="0"/>
                        </a:moveTo>
                        <a:lnTo>
                          <a:pt x="1257300" y="0"/>
                        </a:lnTo>
                        <a:lnTo>
                          <a:pt x="1364456" y="50007"/>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48" name="Oval 447">
                    <a:extLst>
                      <a:ext uri="{FF2B5EF4-FFF2-40B4-BE49-F238E27FC236}">
                        <a16:creationId xmlns:a16="http://schemas.microsoft.com/office/drawing/2014/main" id="{3CD9BAF1-4FED-4E90-AB6B-7C48DBE650CE}"/>
                      </a:ext>
                    </a:extLst>
                  </p:cNvPr>
                  <p:cNvSpPr/>
                  <p:nvPr/>
                </p:nvSpPr>
                <p:spPr bwMode="auto">
                  <a:xfrm>
                    <a:off x="3076909" y="2462017"/>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49" name="Oval 448">
                    <a:extLst>
                      <a:ext uri="{FF2B5EF4-FFF2-40B4-BE49-F238E27FC236}">
                        <a16:creationId xmlns:a16="http://schemas.microsoft.com/office/drawing/2014/main" id="{64C6C008-636C-4190-80E4-6B4E1322D3C1}"/>
                      </a:ext>
                    </a:extLst>
                  </p:cNvPr>
                  <p:cNvSpPr/>
                  <p:nvPr/>
                </p:nvSpPr>
                <p:spPr bwMode="auto">
                  <a:xfrm>
                    <a:off x="2483618" y="250085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50" name="Oval 449">
                    <a:extLst>
                      <a:ext uri="{FF2B5EF4-FFF2-40B4-BE49-F238E27FC236}">
                        <a16:creationId xmlns:a16="http://schemas.microsoft.com/office/drawing/2014/main" id="{5DACFE6F-510A-41D1-B624-E0660085A58D}"/>
                      </a:ext>
                    </a:extLst>
                  </p:cNvPr>
                  <p:cNvSpPr/>
                  <p:nvPr/>
                </p:nvSpPr>
                <p:spPr bwMode="auto">
                  <a:xfrm>
                    <a:off x="2787284" y="261984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51" name="Oval 450">
                    <a:extLst>
                      <a:ext uri="{FF2B5EF4-FFF2-40B4-BE49-F238E27FC236}">
                        <a16:creationId xmlns:a16="http://schemas.microsoft.com/office/drawing/2014/main" id="{D31E1F22-F45E-4DC8-BEB8-9AB916A11B77}"/>
                      </a:ext>
                    </a:extLst>
                  </p:cNvPr>
                  <p:cNvSpPr/>
                  <p:nvPr/>
                </p:nvSpPr>
                <p:spPr bwMode="auto">
                  <a:xfrm>
                    <a:off x="2480353" y="298408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52" name="Oval 451">
                    <a:extLst>
                      <a:ext uri="{FF2B5EF4-FFF2-40B4-BE49-F238E27FC236}">
                        <a16:creationId xmlns:a16="http://schemas.microsoft.com/office/drawing/2014/main" id="{CE074DD4-6AD9-4D67-936A-BEBC6E6062C5}"/>
                      </a:ext>
                    </a:extLst>
                  </p:cNvPr>
                  <p:cNvSpPr/>
                  <p:nvPr/>
                </p:nvSpPr>
                <p:spPr bwMode="auto">
                  <a:xfrm>
                    <a:off x="2365830" y="321406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53" name="Oval 452">
                    <a:extLst>
                      <a:ext uri="{FF2B5EF4-FFF2-40B4-BE49-F238E27FC236}">
                        <a16:creationId xmlns:a16="http://schemas.microsoft.com/office/drawing/2014/main" id="{48AFE68A-78B3-4043-9F2C-85991884C9EE}"/>
                      </a:ext>
                    </a:extLst>
                  </p:cNvPr>
                  <p:cNvSpPr/>
                  <p:nvPr/>
                </p:nvSpPr>
                <p:spPr bwMode="auto">
                  <a:xfrm>
                    <a:off x="2303641" y="351276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54" name="Oval 453">
                    <a:extLst>
                      <a:ext uri="{FF2B5EF4-FFF2-40B4-BE49-F238E27FC236}">
                        <a16:creationId xmlns:a16="http://schemas.microsoft.com/office/drawing/2014/main" id="{A6AD91DB-C952-409B-B247-FE829B913686}"/>
                      </a:ext>
                    </a:extLst>
                  </p:cNvPr>
                  <p:cNvSpPr/>
                  <p:nvPr/>
                </p:nvSpPr>
                <p:spPr bwMode="auto">
                  <a:xfrm>
                    <a:off x="2279232" y="374345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55" name="Oval 454">
                    <a:extLst>
                      <a:ext uri="{FF2B5EF4-FFF2-40B4-BE49-F238E27FC236}">
                        <a16:creationId xmlns:a16="http://schemas.microsoft.com/office/drawing/2014/main" id="{3C99FEF6-BF7E-4CA7-9EB4-E866DB31FAE9}"/>
                      </a:ext>
                    </a:extLst>
                  </p:cNvPr>
                  <p:cNvSpPr/>
                  <p:nvPr/>
                </p:nvSpPr>
                <p:spPr bwMode="auto">
                  <a:xfrm>
                    <a:off x="2443424" y="425941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56" name="Oval 455">
                    <a:extLst>
                      <a:ext uri="{FF2B5EF4-FFF2-40B4-BE49-F238E27FC236}">
                        <a16:creationId xmlns:a16="http://schemas.microsoft.com/office/drawing/2014/main" id="{1611D360-0E4D-450F-B090-359D593FE15C}"/>
                      </a:ext>
                    </a:extLst>
                  </p:cNvPr>
                  <p:cNvSpPr/>
                  <p:nvPr/>
                </p:nvSpPr>
                <p:spPr bwMode="auto">
                  <a:xfrm>
                    <a:off x="2466505" y="4482534"/>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57" name="Oval 456">
                    <a:extLst>
                      <a:ext uri="{FF2B5EF4-FFF2-40B4-BE49-F238E27FC236}">
                        <a16:creationId xmlns:a16="http://schemas.microsoft.com/office/drawing/2014/main" id="{1C7240EF-E9CC-4868-9DA9-C723D2804E17}"/>
                      </a:ext>
                    </a:extLst>
                  </p:cNvPr>
                  <p:cNvSpPr/>
                  <p:nvPr/>
                </p:nvSpPr>
                <p:spPr bwMode="auto">
                  <a:xfrm>
                    <a:off x="2934300" y="4777752"/>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58" name="Oval 457">
                    <a:extLst>
                      <a:ext uri="{FF2B5EF4-FFF2-40B4-BE49-F238E27FC236}">
                        <a16:creationId xmlns:a16="http://schemas.microsoft.com/office/drawing/2014/main" id="{258EA681-CE17-4634-9D8F-E2D64AE7694B}"/>
                      </a:ext>
                    </a:extLst>
                  </p:cNvPr>
                  <p:cNvSpPr/>
                  <p:nvPr/>
                </p:nvSpPr>
                <p:spPr bwMode="auto">
                  <a:xfrm>
                    <a:off x="2269409" y="479494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59" name="Freeform: Shape 458">
                    <a:extLst>
                      <a:ext uri="{FF2B5EF4-FFF2-40B4-BE49-F238E27FC236}">
                        <a16:creationId xmlns:a16="http://schemas.microsoft.com/office/drawing/2014/main" id="{BE27DBC6-55EC-4B27-9292-035CFCA0853E}"/>
                      </a:ext>
                    </a:extLst>
                  </p:cNvPr>
                  <p:cNvSpPr/>
                  <p:nvPr/>
                </p:nvSpPr>
                <p:spPr bwMode="auto">
                  <a:xfrm>
                    <a:off x="4343944" y="4771311"/>
                    <a:ext cx="362823" cy="0"/>
                  </a:xfrm>
                  <a:custGeom>
                    <a:avLst/>
                    <a:gdLst>
                      <a:gd name="connsiteX0" fmla="*/ 0 w 327660"/>
                      <a:gd name="connsiteY0" fmla="*/ 0 h 0"/>
                      <a:gd name="connsiteX1" fmla="*/ 327660 w 327660"/>
                      <a:gd name="connsiteY1" fmla="*/ 0 h 0"/>
                    </a:gdLst>
                    <a:ahLst/>
                    <a:cxnLst>
                      <a:cxn ang="0">
                        <a:pos x="connsiteX0" y="connsiteY0"/>
                      </a:cxn>
                      <a:cxn ang="0">
                        <a:pos x="connsiteX1" y="connsiteY1"/>
                      </a:cxn>
                    </a:cxnLst>
                    <a:rect l="l" t="t" r="r" b="b"/>
                    <a:pathLst>
                      <a:path w="327660">
                        <a:moveTo>
                          <a:pt x="0" y="0"/>
                        </a:moveTo>
                        <a:lnTo>
                          <a:pt x="327660" y="0"/>
                        </a:lnTo>
                      </a:path>
                    </a:pathLst>
                  </a:cu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460" name="Oval 459">
                    <a:extLst>
                      <a:ext uri="{FF2B5EF4-FFF2-40B4-BE49-F238E27FC236}">
                        <a16:creationId xmlns:a16="http://schemas.microsoft.com/office/drawing/2014/main" id="{73560362-68D2-41B6-BD39-8799B7D86E29}"/>
                      </a:ext>
                    </a:extLst>
                  </p:cNvPr>
                  <p:cNvSpPr/>
                  <p:nvPr/>
                </p:nvSpPr>
                <p:spPr bwMode="auto">
                  <a:xfrm>
                    <a:off x="4654405" y="2910378"/>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61" name="Oval 460">
                    <a:extLst>
                      <a:ext uri="{FF2B5EF4-FFF2-40B4-BE49-F238E27FC236}">
                        <a16:creationId xmlns:a16="http://schemas.microsoft.com/office/drawing/2014/main" id="{992AC2A5-CE81-4DEB-B02A-C3361976C512}"/>
                      </a:ext>
                    </a:extLst>
                  </p:cNvPr>
                  <p:cNvSpPr/>
                  <p:nvPr/>
                </p:nvSpPr>
                <p:spPr bwMode="auto">
                  <a:xfrm>
                    <a:off x="4346051" y="2600255"/>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62" name="Oval 461">
                    <a:extLst>
                      <a:ext uri="{FF2B5EF4-FFF2-40B4-BE49-F238E27FC236}">
                        <a16:creationId xmlns:a16="http://schemas.microsoft.com/office/drawing/2014/main" id="{8C0D618B-4376-4EA5-A2E5-EFF9AC7C53C0}"/>
                      </a:ext>
                    </a:extLst>
                  </p:cNvPr>
                  <p:cNvSpPr/>
                  <p:nvPr/>
                </p:nvSpPr>
                <p:spPr bwMode="auto">
                  <a:xfrm>
                    <a:off x="3583433" y="234168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63" name="Oval 462">
                    <a:extLst>
                      <a:ext uri="{FF2B5EF4-FFF2-40B4-BE49-F238E27FC236}">
                        <a16:creationId xmlns:a16="http://schemas.microsoft.com/office/drawing/2014/main" id="{92F5E54F-8871-4267-8064-B7DA7386864A}"/>
                      </a:ext>
                    </a:extLst>
                  </p:cNvPr>
                  <p:cNvSpPr/>
                  <p:nvPr/>
                </p:nvSpPr>
                <p:spPr bwMode="auto">
                  <a:xfrm>
                    <a:off x="4574098" y="4526550"/>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64" name="Oval 463">
                    <a:extLst>
                      <a:ext uri="{FF2B5EF4-FFF2-40B4-BE49-F238E27FC236}">
                        <a16:creationId xmlns:a16="http://schemas.microsoft.com/office/drawing/2014/main" id="{F72A0FA1-0672-4B84-9455-D9D6218601F7}"/>
                      </a:ext>
                    </a:extLst>
                  </p:cNvPr>
                  <p:cNvSpPr/>
                  <p:nvPr/>
                </p:nvSpPr>
                <p:spPr bwMode="auto">
                  <a:xfrm>
                    <a:off x="4639374" y="4735781"/>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65" name="Oval 464">
                    <a:extLst>
                      <a:ext uri="{FF2B5EF4-FFF2-40B4-BE49-F238E27FC236}">
                        <a16:creationId xmlns:a16="http://schemas.microsoft.com/office/drawing/2014/main" id="{3CF5D1F0-E1E3-40C6-9605-D0DF3EA80A2B}"/>
                      </a:ext>
                    </a:extLst>
                  </p:cNvPr>
                  <p:cNvSpPr/>
                  <p:nvPr/>
                </p:nvSpPr>
                <p:spPr bwMode="auto">
                  <a:xfrm>
                    <a:off x="2632958" y="2763333"/>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sp>
                <p:nvSpPr>
                  <p:cNvPr id="466" name="Oval 465">
                    <a:extLst>
                      <a:ext uri="{FF2B5EF4-FFF2-40B4-BE49-F238E27FC236}">
                        <a16:creationId xmlns:a16="http://schemas.microsoft.com/office/drawing/2014/main" id="{B7EC63B8-0FE4-47B9-B31E-693FA14BAD23}"/>
                      </a:ext>
                    </a:extLst>
                  </p:cNvPr>
                  <p:cNvSpPr/>
                  <p:nvPr/>
                </p:nvSpPr>
                <p:spPr bwMode="auto">
                  <a:xfrm>
                    <a:off x="4895760" y="3627556"/>
                    <a:ext cx="67801" cy="67801"/>
                  </a:xfrm>
                  <a:prstGeom prst="ellipse">
                    <a:avLst/>
                  </a:prstGeom>
                  <a:solidFill>
                    <a:srgbClr val="EAEAEA"/>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endParaRPr lang="en-US" sz="1765">
                      <a:solidFill>
                        <a:srgbClr val="FFFFFF"/>
                      </a:solidFill>
                      <a:latin typeface="Segoe UI Semilight"/>
                    </a:endParaRPr>
                  </a:p>
                </p:txBody>
              </p:sp>
            </p:grpSp>
          </p:grpSp>
          <p:pic>
            <p:nvPicPr>
              <p:cNvPr id="373" name="Picture 372">
                <a:extLst>
                  <a:ext uri="{FF2B5EF4-FFF2-40B4-BE49-F238E27FC236}">
                    <a16:creationId xmlns:a16="http://schemas.microsoft.com/office/drawing/2014/main" id="{E1391F2E-E328-4640-A147-F0D47353DBB2}"/>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611413" y="2677023"/>
                <a:ext cx="639243" cy="487041"/>
              </a:xfrm>
              <a:prstGeom prst="rect">
                <a:avLst/>
              </a:prstGeom>
            </p:spPr>
          </p:pic>
          <p:pic>
            <p:nvPicPr>
              <p:cNvPr id="374" name="Picture 2" descr="Image result for oracle">
                <a:extLst>
                  <a:ext uri="{FF2B5EF4-FFF2-40B4-BE49-F238E27FC236}">
                    <a16:creationId xmlns:a16="http://schemas.microsoft.com/office/drawing/2014/main" id="{DF8F4FCC-E0A8-4597-BAFB-7A356F66667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309714" y="3166305"/>
                <a:ext cx="896425" cy="214200"/>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4" descr="Image result for sap">
                <a:extLst>
                  <a:ext uri="{FF2B5EF4-FFF2-40B4-BE49-F238E27FC236}">
                    <a16:creationId xmlns:a16="http://schemas.microsoft.com/office/drawing/2014/main" id="{CBD9A6B8-3F53-4D69-8635-DFEDA9715D4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85561" y="4154910"/>
                <a:ext cx="703081" cy="35857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1" name="Oval 160">
            <a:extLst>
              <a:ext uri="{FF2B5EF4-FFF2-40B4-BE49-F238E27FC236}">
                <a16:creationId xmlns:a16="http://schemas.microsoft.com/office/drawing/2014/main" id="{D3DFB530-7642-44EA-89C0-1203CDF57260}"/>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162" name="Oval 161">
            <a:extLst>
              <a:ext uri="{FF2B5EF4-FFF2-40B4-BE49-F238E27FC236}">
                <a16:creationId xmlns:a16="http://schemas.microsoft.com/office/drawing/2014/main" id="{41216A59-4FA6-4C68-9805-73201E79B96F}"/>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163" name="Oval 162">
            <a:extLst>
              <a:ext uri="{FF2B5EF4-FFF2-40B4-BE49-F238E27FC236}">
                <a16:creationId xmlns:a16="http://schemas.microsoft.com/office/drawing/2014/main" id="{73F50AF3-139E-41CC-B4B2-CD690C8BD32E}"/>
              </a:ext>
            </a:extLst>
          </p:cNvPr>
          <p:cNvSpPr/>
          <p:nvPr/>
        </p:nvSpPr>
        <p:spPr bwMode="auto">
          <a:xfrm>
            <a:off x="140307" y="1941603"/>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164" name="Oval 163">
            <a:extLst>
              <a:ext uri="{FF2B5EF4-FFF2-40B4-BE49-F238E27FC236}">
                <a16:creationId xmlns:a16="http://schemas.microsoft.com/office/drawing/2014/main" id="{4ED1CA0A-D783-4D59-948D-A8B99D082527}"/>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165" name="Oval 164">
            <a:extLst>
              <a:ext uri="{FF2B5EF4-FFF2-40B4-BE49-F238E27FC236}">
                <a16:creationId xmlns:a16="http://schemas.microsoft.com/office/drawing/2014/main" id="{ACDB877A-955C-4995-BE7E-A6B346698105}"/>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166" name="Oval 165">
            <a:extLst>
              <a:ext uri="{FF2B5EF4-FFF2-40B4-BE49-F238E27FC236}">
                <a16:creationId xmlns:a16="http://schemas.microsoft.com/office/drawing/2014/main" id="{7200000D-113B-47D2-ACC3-2F83348E7A5E}"/>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167" name="Freeform 83">
            <a:extLst>
              <a:ext uri="{FF2B5EF4-FFF2-40B4-BE49-F238E27FC236}">
                <a16:creationId xmlns:a16="http://schemas.microsoft.com/office/drawing/2014/main" id="{AD8D6A87-CED7-4A5C-90FD-B135123894A1}"/>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solidFill>
          <a:ln>
            <a:noFill/>
          </a:ln>
        </p:spPr>
        <p:txBody>
          <a:bodyPr vert="horz" wrap="square" lIns="111909" tIns="55955" rIns="111909" bIns="55955"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grpSp>
        <p:nvGrpSpPr>
          <p:cNvPr id="168" name="Group 167">
            <a:extLst>
              <a:ext uri="{FF2B5EF4-FFF2-40B4-BE49-F238E27FC236}">
                <a16:creationId xmlns:a16="http://schemas.microsoft.com/office/drawing/2014/main" id="{4DB6D228-120B-4D9E-923C-3146AB6DEE23}"/>
              </a:ext>
            </a:extLst>
          </p:cNvPr>
          <p:cNvGrpSpPr/>
          <p:nvPr/>
        </p:nvGrpSpPr>
        <p:grpSpPr>
          <a:xfrm>
            <a:off x="998322" y="2766492"/>
            <a:ext cx="539871" cy="398857"/>
            <a:chOff x="-952377" y="6149211"/>
            <a:chExt cx="1301342" cy="940471"/>
          </a:xfrm>
        </p:grpSpPr>
        <p:sp>
          <p:nvSpPr>
            <p:cNvPr id="169" name="Rectangle 168">
              <a:extLst>
                <a:ext uri="{FF2B5EF4-FFF2-40B4-BE49-F238E27FC236}">
                  <a16:creationId xmlns:a16="http://schemas.microsoft.com/office/drawing/2014/main" id="{7E7B3451-CC4D-418D-8A86-38F7BD7A3D8A}"/>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0" name="Straight Connector 169">
              <a:extLst>
                <a:ext uri="{FF2B5EF4-FFF2-40B4-BE49-F238E27FC236}">
                  <a16:creationId xmlns:a16="http://schemas.microsoft.com/office/drawing/2014/main" id="{7622E0A5-A489-4111-83D2-BC6345FD17F4}"/>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171" name="Rectangle 170">
              <a:extLst>
                <a:ext uri="{FF2B5EF4-FFF2-40B4-BE49-F238E27FC236}">
                  <a16:creationId xmlns:a16="http://schemas.microsoft.com/office/drawing/2014/main" id="{9044018E-2FA1-4106-A6F9-38D746BDAE41}"/>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2" name="Straight Connector 171">
              <a:extLst>
                <a:ext uri="{FF2B5EF4-FFF2-40B4-BE49-F238E27FC236}">
                  <a16:creationId xmlns:a16="http://schemas.microsoft.com/office/drawing/2014/main" id="{AD663402-9652-4FD5-8D58-95B107640A4E}"/>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173" name="Rectangle 172">
              <a:extLst>
                <a:ext uri="{FF2B5EF4-FFF2-40B4-BE49-F238E27FC236}">
                  <a16:creationId xmlns:a16="http://schemas.microsoft.com/office/drawing/2014/main" id="{76BBA9B7-E89D-4937-9301-1F0B1B41C364}"/>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AEC6E72D-4EEE-49E4-BF1E-883858C75029}"/>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175" name="Rectangle 174">
              <a:extLst>
                <a:ext uri="{FF2B5EF4-FFF2-40B4-BE49-F238E27FC236}">
                  <a16:creationId xmlns:a16="http://schemas.microsoft.com/office/drawing/2014/main" id="{57997452-4143-45E4-98E6-18E89EF28306}"/>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AE0EF067-32E3-4FA2-997E-C8059B34F11D}"/>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Oval 176">
              <a:extLst>
                <a:ext uri="{FF2B5EF4-FFF2-40B4-BE49-F238E27FC236}">
                  <a16:creationId xmlns:a16="http://schemas.microsoft.com/office/drawing/2014/main" id="{0B4EDB53-1324-4E73-833E-75A7BDFD886A}"/>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Rectangle 177">
              <a:extLst>
                <a:ext uri="{FF2B5EF4-FFF2-40B4-BE49-F238E27FC236}">
                  <a16:creationId xmlns:a16="http://schemas.microsoft.com/office/drawing/2014/main" id="{73A1338F-1FB5-491C-B97D-F742EDD51842}"/>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9" name="Oval 178">
              <a:extLst>
                <a:ext uri="{FF2B5EF4-FFF2-40B4-BE49-F238E27FC236}">
                  <a16:creationId xmlns:a16="http://schemas.microsoft.com/office/drawing/2014/main" id="{CF4E205A-14AB-439F-8F40-866F718A6826}"/>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698D1C90-540D-4191-837B-4DED3C761BD6}"/>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81" name="Freeform 45">
            <a:extLst>
              <a:ext uri="{FF2B5EF4-FFF2-40B4-BE49-F238E27FC236}">
                <a16:creationId xmlns:a16="http://schemas.microsoft.com/office/drawing/2014/main" id="{789455D0-8E6A-4F7F-B493-898FFD0B89B1}"/>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grpSp>
        <p:nvGrpSpPr>
          <p:cNvPr id="182" name="Group 181">
            <a:extLst>
              <a:ext uri="{FF2B5EF4-FFF2-40B4-BE49-F238E27FC236}">
                <a16:creationId xmlns:a16="http://schemas.microsoft.com/office/drawing/2014/main" id="{1470D065-B0E7-4C11-B237-52327DE0E43D}"/>
              </a:ext>
            </a:extLst>
          </p:cNvPr>
          <p:cNvGrpSpPr/>
          <p:nvPr/>
        </p:nvGrpSpPr>
        <p:grpSpPr>
          <a:xfrm>
            <a:off x="201547" y="5164886"/>
            <a:ext cx="640369" cy="669897"/>
            <a:chOff x="3519895" y="5477353"/>
            <a:chExt cx="836008" cy="967652"/>
          </a:xfrm>
        </p:grpSpPr>
        <p:pic>
          <p:nvPicPr>
            <p:cNvPr id="183" name="Graphic 182" descr="Laptop">
              <a:extLst>
                <a:ext uri="{FF2B5EF4-FFF2-40B4-BE49-F238E27FC236}">
                  <a16:creationId xmlns:a16="http://schemas.microsoft.com/office/drawing/2014/main" id="{40C31028-82BE-4309-966F-5C6900BA985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43588" y="5477353"/>
              <a:ext cx="449620" cy="449620"/>
            </a:xfrm>
            <a:prstGeom prst="rect">
              <a:avLst/>
            </a:prstGeom>
          </p:spPr>
        </p:pic>
        <p:pic>
          <p:nvPicPr>
            <p:cNvPr id="184" name="Graphic 183" descr="Smart Phone">
              <a:extLst>
                <a:ext uri="{FF2B5EF4-FFF2-40B4-BE49-F238E27FC236}">
                  <a16:creationId xmlns:a16="http://schemas.microsoft.com/office/drawing/2014/main" id="{29E79F7C-95BE-4E3A-82C6-DFAC4A9761B6}"/>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39086" y="5883028"/>
              <a:ext cx="316817" cy="316817"/>
            </a:xfrm>
            <a:prstGeom prst="rect">
              <a:avLst/>
            </a:prstGeom>
          </p:spPr>
        </p:pic>
        <p:pic>
          <p:nvPicPr>
            <p:cNvPr id="185" name="Graphic 184" descr="Tablet">
              <a:extLst>
                <a:ext uri="{FF2B5EF4-FFF2-40B4-BE49-F238E27FC236}">
                  <a16:creationId xmlns:a16="http://schemas.microsoft.com/office/drawing/2014/main" id="{F0678D15-1246-4284-A372-1D8B8E5154C1}"/>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519895" y="5778197"/>
              <a:ext cx="347308" cy="347308"/>
            </a:xfrm>
            <a:prstGeom prst="rect">
              <a:avLst/>
            </a:prstGeom>
          </p:spPr>
        </p:pic>
        <p:pic>
          <p:nvPicPr>
            <p:cNvPr id="186" name="Graphic 185" descr="Monitor">
              <a:extLst>
                <a:ext uri="{FF2B5EF4-FFF2-40B4-BE49-F238E27FC236}">
                  <a16:creationId xmlns:a16="http://schemas.microsoft.com/office/drawing/2014/main" id="{183A5E92-C941-40AD-973C-2D5F106AF1E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94746" y="6011420"/>
              <a:ext cx="433585" cy="433585"/>
            </a:xfrm>
            <a:prstGeom prst="rect">
              <a:avLst/>
            </a:prstGeom>
          </p:spPr>
        </p:pic>
      </p:grpSp>
      <p:pic>
        <p:nvPicPr>
          <p:cNvPr id="187" name="Graphic 186" descr="Bar chart">
            <a:extLst>
              <a:ext uri="{FF2B5EF4-FFF2-40B4-BE49-F238E27FC236}">
                <a16:creationId xmlns:a16="http://schemas.microsoft.com/office/drawing/2014/main" id="{4D62DA07-8FE7-4DF1-990D-C4B26B3AE7FA}"/>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80861" y="5577794"/>
            <a:ext cx="173683" cy="173683"/>
          </a:xfrm>
          <a:prstGeom prst="rect">
            <a:avLst/>
          </a:prstGeom>
        </p:spPr>
      </p:pic>
      <p:pic>
        <p:nvPicPr>
          <p:cNvPr id="188" name="Graphic 187" descr="Bar chart">
            <a:extLst>
              <a:ext uri="{FF2B5EF4-FFF2-40B4-BE49-F238E27FC236}">
                <a16:creationId xmlns:a16="http://schemas.microsoft.com/office/drawing/2014/main" id="{EFABDEC6-C9C0-41E0-821B-90808A21F873}"/>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45552" y="5231190"/>
            <a:ext cx="143880" cy="143880"/>
          </a:xfrm>
          <a:prstGeom prst="rect">
            <a:avLst/>
          </a:prstGeom>
        </p:spPr>
      </p:pic>
      <p:pic>
        <p:nvPicPr>
          <p:cNvPr id="189" name="Graphic 188" descr="Bar chart">
            <a:extLst>
              <a:ext uri="{FF2B5EF4-FFF2-40B4-BE49-F238E27FC236}">
                <a16:creationId xmlns:a16="http://schemas.microsoft.com/office/drawing/2014/main" id="{F5E7BB7C-A2AC-4720-835F-01480F36273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223" y="5431145"/>
            <a:ext cx="133048" cy="133048"/>
          </a:xfrm>
          <a:prstGeom prst="rect">
            <a:avLst/>
          </a:prstGeom>
        </p:spPr>
      </p:pic>
      <p:pic>
        <p:nvPicPr>
          <p:cNvPr id="190" name="Graphic 189" descr="Bar chart">
            <a:extLst>
              <a:ext uri="{FF2B5EF4-FFF2-40B4-BE49-F238E27FC236}">
                <a16:creationId xmlns:a16="http://schemas.microsoft.com/office/drawing/2014/main" id="{BC94FC02-831A-4119-959A-72C7BC5A3FDF}"/>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71400" y="5490087"/>
            <a:ext cx="86866" cy="143880"/>
          </a:xfrm>
          <a:prstGeom prst="rect">
            <a:avLst/>
          </a:prstGeom>
        </p:spPr>
      </p:pic>
      <p:sp>
        <p:nvSpPr>
          <p:cNvPr id="191" name="Freeform 25">
            <a:extLst>
              <a:ext uri="{FF2B5EF4-FFF2-40B4-BE49-F238E27FC236}">
                <a16:creationId xmlns:a16="http://schemas.microsoft.com/office/drawing/2014/main" id="{F545CB24-0BD4-4473-BB9A-5FCCE813AF52}"/>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5501070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9"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065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Analyze: </a:t>
            </a:r>
            <a:r>
              <a:rPr kumimoji="0" lang="en-US" sz="36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Build powerful models and flexible measures</a:t>
            </a:r>
          </a:p>
        </p:txBody>
      </p:sp>
      <p:sp>
        <p:nvSpPr>
          <p:cNvPr id="18" name="Rectangle 17">
            <a:extLst>
              <a:ext uri="{FF2B5EF4-FFF2-40B4-BE49-F238E27FC236}">
                <a16:creationId xmlns:a16="http://schemas.microsoft.com/office/drawing/2014/main" id="{74174989-0135-4753-B014-ECA20B7BE884}"/>
              </a:ext>
            </a:extLst>
          </p:cNvPr>
          <p:cNvSpPr/>
          <p:nvPr/>
        </p:nvSpPr>
        <p:spPr>
          <a:xfrm>
            <a:off x="2194560" y="1874520"/>
            <a:ext cx="5212080" cy="4480560"/>
          </a:xfrm>
          <a:prstGeom prst="rect">
            <a:avLst/>
          </a:prstGeom>
        </p:spPr>
        <p:txBody>
          <a:bodyPr wrap="square">
            <a:spAutoFit/>
          </a:bodyPr>
          <a:lstStyle/>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Automatically created model when connecting to data</a:t>
            </a:r>
          </a:p>
          <a:p>
            <a:pPr defTabSz="932597">
              <a:lnSpc>
                <a:spcPct val="90000"/>
              </a:lnSpc>
              <a:defRPr/>
            </a:pPr>
            <a:endParaRPr lang="en-US" sz="2400" dirty="0">
              <a:gradFill>
                <a:gsLst>
                  <a:gs pos="5439">
                    <a:srgbClr val="353535"/>
                  </a:gs>
                  <a:gs pos="100000">
                    <a:srgbClr val="353535"/>
                  </a:gs>
                </a:gsLst>
                <a:lin ang="5400000" scaled="0"/>
              </a:gradFill>
              <a:cs typeface="Segoe UI" panose="020B0502040204020203" pitchFamily="34" charset="0"/>
            </a:endParaRPr>
          </a:p>
          <a:p>
            <a:pPr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High-performance, in-memory engine</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Point and click analysis with Quick Measures, Clustering and Binning</a:t>
            </a:r>
            <a:endParaRPr lang="en-US" sz="2400" dirty="0">
              <a:gradFill>
                <a:gsLst>
                  <a:gs pos="5439">
                    <a:srgbClr val="353535"/>
                  </a:gs>
                  <a:gs pos="100000">
                    <a:srgbClr val="353535"/>
                  </a:gs>
                </a:gsLst>
                <a:lin ang="5400000" scaled="0"/>
              </a:gradFill>
              <a:latin typeface="Segoe UI Semilight"/>
              <a:cs typeface="Segoe UI" panose="020B0502040204020203" pitchFamily="34" charset="0"/>
            </a:endParaRP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Create powerful measures with familiar DAX formulas</a:t>
            </a:r>
          </a:p>
        </p:txBody>
      </p:sp>
      <p:grpSp>
        <p:nvGrpSpPr>
          <p:cNvPr id="4" name="Group 3">
            <a:extLst>
              <a:ext uri="{FF2B5EF4-FFF2-40B4-BE49-F238E27FC236}">
                <a16:creationId xmlns:a16="http://schemas.microsoft.com/office/drawing/2014/main" id="{5C54C455-62B9-4EE1-B5B7-63C66FE46950}"/>
              </a:ext>
            </a:extLst>
          </p:cNvPr>
          <p:cNvGrpSpPr/>
          <p:nvPr/>
        </p:nvGrpSpPr>
        <p:grpSpPr>
          <a:xfrm>
            <a:off x="7132320" y="1645920"/>
            <a:ext cx="7031501" cy="4546355"/>
            <a:chOff x="6737920" y="1622433"/>
            <a:chExt cx="7031501" cy="4546355"/>
          </a:xfrm>
        </p:grpSpPr>
        <p:pic>
          <p:nvPicPr>
            <p:cNvPr id="22" name="Picture 21" descr="A screenshot of a computer screen&#10;&#10;Description generated with very high confidence">
              <a:extLst>
                <a:ext uri="{FF2B5EF4-FFF2-40B4-BE49-F238E27FC236}">
                  <a16:creationId xmlns:a16="http://schemas.microsoft.com/office/drawing/2014/main" id="{4602795B-9B92-4F38-8AFE-4582E73F05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pic>
          <p:nvPicPr>
            <p:cNvPr id="149" name="Picture 148">
              <a:extLst>
                <a:ext uri="{FF2B5EF4-FFF2-40B4-BE49-F238E27FC236}">
                  <a16:creationId xmlns:a16="http://schemas.microsoft.com/office/drawing/2014/main" id="{2749C737-67E4-42AD-9966-4C705A8A5DA7}"/>
                </a:ext>
              </a:extLst>
            </p:cNvPr>
            <p:cNvPicPr>
              <a:picLocks noChangeAspect="1"/>
            </p:cNvPicPr>
            <p:nvPr/>
          </p:nvPicPr>
          <p:blipFill rotWithShape="1">
            <a:blip r:embed="rId8"/>
            <a:srcRect b="14345"/>
            <a:stretch/>
          </p:blipFill>
          <p:spPr>
            <a:xfrm>
              <a:off x="7659489" y="2271689"/>
              <a:ext cx="5190040" cy="3165284"/>
            </a:xfrm>
            <a:prstGeom prst="rect">
              <a:avLst/>
            </a:prstGeom>
            <a:effectLst>
              <a:innerShdw blurRad="114300">
                <a:prstClr val="black"/>
              </a:innerShdw>
            </a:effectLst>
          </p:spPr>
        </p:pic>
      </p:grpSp>
      <p:sp>
        <p:nvSpPr>
          <p:cNvPr id="64" name="Oval 63">
            <a:extLst>
              <a:ext uri="{FF2B5EF4-FFF2-40B4-BE49-F238E27FC236}">
                <a16:creationId xmlns:a16="http://schemas.microsoft.com/office/drawing/2014/main" id="{AE63DEAA-F578-4F70-8F07-CCA83F84DA30}"/>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65" name="Oval 64">
            <a:extLst>
              <a:ext uri="{FF2B5EF4-FFF2-40B4-BE49-F238E27FC236}">
                <a16:creationId xmlns:a16="http://schemas.microsoft.com/office/drawing/2014/main" id="{41F78489-2130-4251-AC41-6E6A3E6EE99C}"/>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66" name="Oval 65">
            <a:extLst>
              <a:ext uri="{FF2B5EF4-FFF2-40B4-BE49-F238E27FC236}">
                <a16:creationId xmlns:a16="http://schemas.microsoft.com/office/drawing/2014/main" id="{A53CEBBA-53E7-462B-B10F-51FFCB4CB236}"/>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67" name="Oval 66">
            <a:extLst>
              <a:ext uri="{FF2B5EF4-FFF2-40B4-BE49-F238E27FC236}">
                <a16:creationId xmlns:a16="http://schemas.microsoft.com/office/drawing/2014/main" id="{48C9158F-7F46-4337-9708-4BEA3A3CB7E3}"/>
              </a:ext>
            </a:extLst>
          </p:cNvPr>
          <p:cNvSpPr/>
          <p:nvPr/>
        </p:nvSpPr>
        <p:spPr bwMode="auto">
          <a:xfrm>
            <a:off x="872944" y="2573407"/>
            <a:ext cx="732636" cy="730657"/>
          </a:xfrm>
          <a:prstGeom prst="ellipse">
            <a:avLst/>
          </a:prstGeom>
          <a:solidFill>
            <a:srgbClr val="FFFFFF">
              <a:lumMod val="95000"/>
            </a:srgbClr>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68" name="Oval 67">
            <a:extLst>
              <a:ext uri="{FF2B5EF4-FFF2-40B4-BE49-F238E27FC236}">
                <a16:creationId xmlns:a16="http://schemas.microsoft.com/office/drawing/2014/main" id="{7A8365BA-ED55-4B66-B5C1-42F8A381BDB4}"/>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69" name="Freeform 83">
            <a:extLst>
              <a:ext uri="{FF2B5EF4-FFF2-40B4-BE49-F238E27FC236}">
                <a16:creationId xmlns:a16="http://schemas.microsoft.com/office/drawing/2014/main" id="{E07769D9-E795-4F6B-A547-FAC4B7147C8F}"/>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grpSp>
        <p:nvGrpSpPr>
          <p:cNvPr id="70" name="Group 69">
            <a:extLst>
              <a:ext uri="{FF2B5EF4-FFF2-40B4-BE49-F238E27FC236}">
                <a16:creationId xmlns:a16="http://schemas.microsoft.com/office/drawing/2014/main" id="{DF856A07-4D00-4076-9F47-80C1E4BB5349}"/>
              </a:ext>
            </a:extLst>
          </p:cNvPr>
          <p:cNvGrpSpPr/>
          <p:nvPr/>
        </p:nvGrpSpPr>
        <p:grpSpPr>
          <a:xfrm>
            <a:off x="998322" y="2766492"/>
            <a:ext cx="539871" cy="398857"/>
            <a:chOff x="-952377" y="6149211"/>
            <a:chExt cx="1301342" cy="940471"/>
          </a:xfrm>
        </p:grpSpPr>
        <p:sp>
          <p:nvSpPr>
            <p:cNvPr id="71" name="Rectangle 70">
              <a:extLst>
                <a:ext uri="{FF2B5EF4-FFF2-40B4-BE49-F238E27FC236}">
                  <a16:creationId xmlns:a16="http://schemas.microsoft.com/office/drawing/2014/main" id="{FF6C0BE8-C65F-4929-A92B-6DFDF340777D}"/>
                </a:ext>
              </a:extLst>
            </p:cNvPr>
            <p:cNvSpPr/>
            <p:nvPr/>
          </p:nvSpPr>
          <p:spPr bwMode="auto">
            <a:xfrm>
              <a:off x="-952377" y="6149211"/>
              <a:ext cx="491613" cy="358710"/>
            </a:xfrm>
            <a:prstGeom prst="rect">
              <a:avLst/>
            </a:prstGeom>
            <a:noFill/>
            <a:ln w="28575" cap="flat" cmpd="sng" algn="ctr">
              <a:solidFill>
                <a:srgbClr val="35353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13DCFB8D-D85E-44F7-B31F-03161B71BFD0}"/>
                </a:ext>
              </a:extLst>
            </p:cNvPr>
            <p:cNvCxnSpPr/>
            <p:nvPr/>
          </p:nvCxnSpPr>
          <p:spPr>
            <a:xfrm flipH="1">
              <a:off x="-941546" y="6183363"/>
              <a:ext cx="480781" cy="0"/>
            </a:xfrm>
            <a:prstGeom prst="line">
              <a:avLst/>
            </a:prstGeom>
            <a:noFill/>
            <a:ln w="38100" cap="flat" cmpd="sng" algn="ctr">
              <a:solidFill>
                <a:srgbClr val="353535"/>
              </a:solidFill>
              <a:prstDash val="solid"/>
              <a:headEnd type="none"/>
              <a:tailEnd type="none"/>
            </a:ln>
            <a:effectLst/>
          </p:spPr>
        </p:cxnSp>
        <p:sp>
          <p:nvSpPr>
            <p:cNvPr id="73" name="Rectangle 72">
              <a:extLst>
                <a:ext uri="{FF2B5EF4-FFF2-40B4-BE49-F238E27FC236}">
                  <a16:creationId xmlns:a16="http://schemas.microsoft.com/office/drawing/2014/main" id="{0FC850D6-4C1E-4D63-8638-CC204412CDE6}"/>
                </a:ext>
              </a:extLst>
            </p:cNvPr>
            <p:cNvSpPr/>
            <p:nvPr/>
          </p:nvSpPr>
          <p:spPr bwMode="auto">
            <a:xfrm>
              <a:off x="-142648" y="6396961"/>
              <a:ext cx="491613" cy="358710"/>
            </a:xfrm>
            <a:prstGeom prst="rect">
              <a:avLst/>
            </a:prstGeom>
            <a:noFill/>
            <a:ln w="28575" cap="flat" cmpd="sng" algn="ctr">
              <a:solidFill>
                <a:srgbClr val="35353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82CF3455-B871-4BF4-921F-F62142A801EE}"/>
                </a:ext>
              </a:extLst>
            </p:cNvPr>
            <p:cNvCxnSpPr/>
            <p:nvPr/>
          </p:nvCxnSpPr>
          <p:spPr>
            <a:xfrm flipH="1">
              <a:off x="-131817" y="6431112"/>
              <a:ext cx="480782" cy="0"/>
            </a:xfrm>
            <a:prstGeom prst="line">
              <a:avLst/>
            </a:prstGeom>
            <a:noFill/>
            <a:ln w="38100" cap="flat" cmpd="sng" algn="ctr">
              <a:solidFill>
                <a:srgbClr val="353535"/>
              </a:solidFill>
              <a:prstDash val="solid"/>
              <a:headEnd type="none"/>
              <a:tailEnd type="none"/>
            </a:ln>
            <a:effectLst/>
          </p:spPr>
        </p:cxnSp>
        <p:sp>
          <p:nvSpPr>
            <p:cNvPr id="75" name="Rectangle 74">
              <a:extLst>
                <a:ext uri="{FF2B5EF4-FFF2-40B4-BE49-F238E27FC236}">
                  <a16:creationId xmlns:a16="http://schemas.microsoft.com/office/drawing/2014/main" id="{2827A34F-BC35-4FAF-A062-C88EB6E9F7C4}"/>
                </a:ext>
              </a:extLst>
            </p:cNvPr>
            <p:cNvSpPr/>
            <p:nvPr/>
          </p:nvSpPr>
          <p:spPr bwMode="auto">
            <a:xfrm>
              <a:off x="-849095" y="6730972"/>
              <a:ext cx="491613" cy="358710"/>
            </a:xfrm>
            <a:prstGeom prst="rect">
              <a:avLst/>
            </a:prstGeom>
            <a:noFill/>
            <a:ln w="28575" cap="flat" cmpd="sng" algn="ctr">
              <a:solidFill>
                <a:srgbClr val="35353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6" name="Straight Connector 75">
              <a:extLst>
                <a:ext uri="{FF2B5EF4-FFF2-40B4-BE49-F238E27FC236}">
                  <a16:creationId xmlns:a16="http://schemas.microsoft.com/office/drawing/2014/main" id="{3723AE8C-C1DE-471A-B37C-76F26A26FB05}"/>
                </a:ext>
              </a:extLst>
            </p:cNvPr>
            <p:cNvCxnSpPr/>
            <p:nvPr/>
          </p:nvCxnSpPr>
          <p:spPr>
            <a:xfrm flipH="1">
              <a:off x="-838264" y="6765123"/>
              <a:ext cx="480782" cy="0"/>
            </a:xfrm>
            <a:prstGeom prst="line">
              <a:avLst/>
            </a:prstGeom>
            <a:noFill/>
            <a:ln w="38100" cap="flat" cmpd="sng" algn="ctr">
              <a:solidFill>
                <a:srgbClr val="353535"/>
              </a:solidFill>
              <a:prstDash val="solid"/>
              <a:headEnd type="none"/>
              <a:tailEnd type="none"/>
            </a:ln>
            <a:effectLst/>
          </p:spPr>
        </p:cxnSp>
        <p:sp>
          <p:nvSpPr>
            <p:cNvPr id="77" name="Rectangle 76">
              <a:extLst>
                <a:ext uri="{FF2B5EF4-FFF2-40B4-BE49-F238E27FC236}">
                  <a16:creationId xmlns:a16="http://schemas.microsoft.com/office/drawing/2014/main" id="{9C0FA44F-B716-4E76-BE6E-BEF59494768A}"/>
                </a:ext>
              </a:extLst>
            </p:cNvPr>
            <p:cNvSpPr/>
            <p:nvPr/>
          </p:nvSpPr>
          <p:spPr bwMode="auto">
            <a:xfrm rot="20066219">
              <a:off x="-696171" y="6775590"/>
              <a:ext cx="881959" cy="45719"/>
            </a:xfrm>
            <a:prstGeom prst="rect">
              <a:avLst/>
            </a:prstGeom>
            <a:solidFill>
              <a:srgbClr val="353535"/>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2D122CF2-530F-4874-BCF7-83513CB68FBF}"/>
                </a:ext>
              </a:extLst>
            </p:cNvPr>
            <p:cNvSpPr/>
            <p:nvPr/>
          </p:nvSpPr>
          <p:spPr bwMode="auto">
            <a:xfrm rot="1148353">
              <a:off x="-754785" y="6447347"/>
              <a:ext cx="881959" cy="45719"/>
            </a:xfrm>
            <a:prstGeom prst="rect">
              <a:avLst/>
            </a:prstGeom>
            <a:solidFill>
              <a:srgbClr val="353535"/>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F4C32093-250F-4E2F-AEF4-9D5D26E12876}"/>
                </a:ext>
              </a:extLst>
            </p:cNvPr>
            <p:cNvSpPr/>
            <p:nvPr/>
          </p:nvSpPr>
          <p:spPr bwMode="auto">
            <a:xfrm>
              <a:off x="53536" y="6557068"/>
              <a:ext cx="128016" cy="129500"/>
            </a:xfrm>
            <a:prstGeom prst="ellips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F6D2B906-702C-4D05-A7A4-68780B334642}"/>
                </a:ext>
              </a:extLst>
            </p:cNvPr>
            <p:cNvSpPr/>
            <p:nvPr/>
          </p:nvSpPr>
          <p:spPr bwMode="auto">
            <a:xfrm rot="4927691">
              <a:off x="-958661" y="6649665"/>
              <a:ext cx="635496" cy="45718"/>
            </a:xfrm>
            <a:prstGeom prst="rect">
              <a:avLst/>
            </a:prstGeom>
            <a:solidFill>
              <a:srgbClr val="353535"/>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a:extLst>
                <a:ext uri="{FF2B5EF4-FFF2-40B4-BE49-F238E27FC236}">
                  <a16:creationId xmlns:a16="http://schemas.microsoft.com/office/drawing/2014/main" id="{0F0517EF-1AE5-442B-B5B3-AB436F9F56C7}"/>
                </a:ext>
              </a:extLst>
            </p:cNvPr>
            <p:cNvSpPr/>
            <p:nvPr/>
          </p:nvSpPr>
          <p:spPr bwMode="auto">
            <a:xfrm>
              <a:off x="-667297" y="6889189"/>
              <a:ext cx="128016" cy="129500"/>
            </a:xfrm>
            <a:prstGeom prst="ellips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063FCE1A-E5C2-4736-9734-07161623BEE0}"/>
                </a:ext>
              </a:extLst>
            </p:cNvPr>
            <p:cNvSpPr/>
            <p:nvPr/>
          </p:nvSpPr>
          <p:spPr bwMode="auto">
            <a:xfrm>
              <a:off x="-749357" y="6291317"/>
              <a:ext cx="128016" cy="129500"/>
            </a:xfrm>
            <a:prstGeom prst="ellips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3" name="Freeform 45">
            <a:extLst>
              <a:ext uri="{FF2B5EF4-FFF2-40B4-BE49-F238E27FC236}">
                <a16:creationId xmlns:a16="http://schemas.microsoft.com/office/drawing/2014/main" id="{292264A6-F322-40EF-AC0C-12B21F994694}"/>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84" name="Freeform 25">
            <a:extLst>
              <a:ext uri="{FF2B5EF4-FFF2-40B4-BE49-F238E27FC236}">
                <a16:creationId xmlns:a16="http://schemas.microsoft.com/office/drawing/2014/main" id="{2ACF9EBE-5654-401F-A60B-DFB6FDB0488D}"/>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85" name="Oval 84">
            <a:extLst>
              <a:ext uri="{FF2B5EF4-FFF2-40B4-BE49-F238E27FC236}">
                <a16:creationId xmlns:a16="http://schemas.microsoft.com/office/drawing/2014/main" id="{E8A8681D-1768-4BB3-99EF-A616CDB8A786}"/>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grpSp>
        <p:nvGrpSpPr>
          <p:cNvPr id="86" name="Group 85">
            <a:extLst>
              <a:ext uri="{FF2B5EF4-FFF2-40B4-BE49-F238E27FC236}">
                <a16:creationId xmlns:a16="http://schemas.microsoft.com/office/drawing/2014/main" id="{53F17A13-7259-4F64-87FC-B0A69FC4B4C5}"/>
              </a:ext>
            </a:extLst>
          </p:cNvPr>
          <p:cNvGrpSpPr/>
          <p:nvPr/>
        </p:nvGrpSpPr>
        <p:grpSpPr>
          <a:xfrm>
            <a:off x="201547" y="5164886"/>
            <a:ext cx="640369" cy="669897"/>
            <a:chOff x="3519895" y="5477353"/>
            <a:chExt cx="836008" cy="967652"/>
          </a:xfrm>
        </p:grpSpPr>
        <p:pic>
          <p:nvPicPr>
            <p:cNvPr id="87" name="Graphic 86" descr="Laptop">
              <a:extLst>
                <a:ext uri="{FF2B5EF4-FFF2-40B4-BE49-F238E27FC236}">
                  <a16:creationId xmlns:a16="http://schemas.microsoft.com/office/drawing/2014/main" id="{0909C506-CAB5-425A-A6BC-63464CE38C1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43588" y="5477353"/>
              <a:ext cx="449620" cy="449620"/>
            </a:xfrm>
            <a:prstGeom prst="rect">
              <a:avLst/>
            </a:prstGeom>
          </p:spPr>
        </p:pic>
        <p:pic>
          <p:nvPicPr>
            <p:cNvPr id="88" name="Graphic 87" descr="Smart Phone">
              <a:extLst>
                <a:ext uri="{FF2B5EF4-FFF2-40B4-BE49-F238E27FC236}">
                  <a16:creationId xmlns:a16="http://schemas.microsoft.com/office/drawing/2014/main" id="{FCC58F7F-F4D0-45E0-B32F-9DAA19F982B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39086" y="5883028"/>
              <a:ext cx="316817" cy="316817"/>
            </a:xfrm>
            <a:prstGeom prst="rect">
              <a:avLst/>
            </a:prstGeom>
          </p:spPr>
        </p:pic>
        <p:pic>
          <p:nvPicPr>
            <p:cNvPr id="89" name="Graphic 88" descr="Tablet">
              <a:extLst>
                <a:ext uri="{FF2B5EF4-FFF2-40B4-BE49-F238E27FC236}">
                  <a16:creationId xmlns:a16="http://schemas.microsoft.com/office/drawing/2014/main" id="{8B92B5B1-EF36-4DA2-A809-E933EA4AAE2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9895" y="5778197"/>
              <a:ext cx="347308" cy="347308"/>
            </a:xfrm>
            <a:prstGeom prst="rect">
              <a:avLst/>
            </a:prstGeom>
          </p:spPr>
        </p:pic>
        <p:pic>
          <p:nvPicPr>
            <p:cNvPr id="90" name="Graphic 89" descr="Monitor">
              <a:extLst>
                <a:ext uri="{FF2B5EF4-FFF2-40B4-BE49-F238E27FC236}">
                  <a16:creationId xmlns:a16="http://schemas.microsoft.com/office/drawing/2014/main" id="{BBA71F9E-E102-4F00-BCA4-9ADF2447AFA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94746" y="6011420"/>
              <a:ext cx="433585" cy="433585"/>
            </a:xfrm>
            <a:prstGeom prst="rect">
              <a:avLst/>
            </a:prstGeom>
          </p:spPr>
        </p:pic>
      </p:grpSp>
      <p:pic>
        <p:nvPicPr>
          <p:cNvPr id="91" name="Graphic 90" descr="Bar chart">
            <a:extLst>
              <a:ext uri="{FF2B5EF4-FFF2-40B4-BE49-F238E27FC236}">
                <a16:creationId xmlns:a16="http://schemas.microsoft.com/office/drawing/2014/main" id="{5707260D-C80B-48F7-8FD8-187AA7B64FBF}"/>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0861" y="5577794"/>
            <a:ext cx="173683" cy="173683"/>
          </a:xfrm>
          <a:prstGeom prst="rect">
            <a:avLst/>
          </a:prstGeom>
        </p:spPr>
      </p:pic>
      <p:pic>
        <p:nvPicPr>
          <p:cNvPr id="92" name="Graphic 91" descr="Bar chart">
            <a:extLst>
              <a:ext uri="{FF2B5EF4-FFF2-40B4-BE49-F238E27FC236}">
                <a16:creationId xmlns:a16="http://schemas.microsoft.com/office/drawing/2014/main" id="{1592A1A6-D382-4C91-8603-C68D4EF3F28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5552" y="5231190"/>
            <a:ext cx="143880" cy="143880"/>
          </a:xfrm>
          <a:prstGeom prst="rect">
            <a:avLst/>
          </a:prstGeom>
        </p:spPr>
      </p:pic>
      <p:pic>
        <p:nvPicPr>
          <p:cNvPr id="93" name="Graphic 92" descr="Bar chart">
            <a:extLst>
              <a:ext uri="{FF2B5EF4-FFF2-40B4-BE49-F238E27FC236}">
                <a16:creationId xmlns:a16="http://schemas.microsoft.com/office/drawing/2014/main" id="{4BFE1AE8-AB74-4F29-953B-04C36806704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223" y="5431145"/>
            <a:ext cx="133048" cy="133048"/>
          </a:xfrm>
          <a:prstGeom prst="rect">
            <a:avLst/>
          </a:prstGeom>
        </p:spPr>
      </p:pic>
      <p:pic>
        <p:nvPicPr>
          <p:cNvPr id="94" name="Graphic 93" descr="Bar chart">
            <a:extLst>
              <a:ext uri="{FF2B5EF4-FFF2-40B4-BE49-F238E27FC236}">
                <a16:creationId xmlns:a16="http://schemas.microsoft.com/office/drawing/2014/main" id="{6A18C93D-C4D3-4166-B76C-7D9F8DC5AED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1400" y="5490087"/>
            <a:ext cx="86866" cy="143880"/>
          </a:xfrm>
          <a:prstGeom prst="rect">
            <a:avLst/>
          </a:prstGeom>
        </p:spPr>
      </p:pic>
    </p:spTree>
    <p:extLst>
      <p:ext uri="{BB962C8B-B14F-4D97-AF65-F5344CB8AC3E}">
        <p14:creationId xmlns:p14="http://schemas.microsoft.com/office/powerpoint/2010/main" val="67958151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3"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Visualize: </a:t>
            </a:r>
            <a:r>
              <a:rPr kumimoji="0" lang="en-US" sz="40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Create stunning interactive reports</a:t>
            </a:r>
          </a:p>
        </p:txBody>
      </p:sp>
      <p:sp>
        <p:nvSpPr>
          <p:cNvPr id="20" name="Rectangle 19">
            <a:extLst>
              <a:ext uri="{FF2B5EF4-FFF2-40B4-BE49-F238E27FC236}">
                <a16:creationId xmlns:a16="http://schemas.microsoft.com/office/drawing/2014/main" id="{91662ED7-60B4-4020-8205-4F5D7AA10DB8}"/>
              </a:ext>
            </a:extLst>
          </p:cNvPr>
          <p:cNvSpPr/>
          <p:nvPr/>
        </p:nvSpPr>
        <p:spPr>
          <a:xfrm>
            <a:off x="2194560" y="1874520"/>
            <a:ext cx="5212080" cy="4480560"/>
          </a:xfrm>
          <a:prstGeom prst="rect">
            <a:avLst/>
          </a:prstGeom>
        </p:spPr>
        <p:txBody>
          <a:bodyPr wrap="square">
            <a:spAutoFit/>
          </a:bodyPr>
          <a:lstStyle/>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Author reports using 150+ visuals via a drag-and-drop canvas </a:t>
            </a:r>
          </a:p>
          <a:p>
            <a:pPr lvl="0" defTabSz="932597">
              <a:lnSpc>
                <a:spcPct val="90000"/>
              </a:lnSpc>
              <a:defRPr/>
            </a:pPr>
            <a:endParaRPr lang="en-US" sz="24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Explore data across multiple interactive visualizations</a:t>
            </a:r>
          </a:p>
          <a:p>
            <a:pPr lvl="0" defTabSz="932597">
              <a:lnSpc>
                <a:spcPct val="90000"/>
              </a:lnSpc>
              <a:defRPr/>
            </a:pPr>
            <a:endParaRPr lang="en-US" sz="24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Provide insights in the context of your business with Custom Visuals</a:t>
            </a:r>
          </a:p>
          <a:p>
            <a:pPr lvl="0" defTabSz="932597">
              <a:lnSpc>
                <a:spcPct val="90000"/>
              </a:lnSpc>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Visualize your data story with bookmarks and custom navigation</a:t>
            </a:r>
          </a:p>
        </p:txBody>
      </p:sp>
      <p:grpSp>
        <p:nvGrpSpPr>
          <p:cNvPr id="6" name="Group 5">
            <a:extLst>
              <a:ext uri="{FF2B5EF4-FFF2-40B4-BE49-F238E27FC236}">
                <a16:creationId xmlns:a16="http://schemas.microsoft.com/office/drawing/2014/main" id="{86FC41B2-4169-4B3F-96CC-9949A6C6A877}"/>
              </a:ext>
            </a:extLst>
          </p:cNvPr>
          <p:cNvGrpSpPr/>
          <p:nvPr/>
        </p:nvGrpSpPr>
        <p:grpSpPr>
          <a:xfrm>
            <a:off x="7132320" y="1645920"/>
            <a:ext cx="7031501" cy="4546355"/>
            <a:chOff x="6737920" y="1622433"/>
            <a:chExt cx="7031501" cy="4546355"/>
          </a:xfrm>
        </p:grpSpPr>
        <p:pic>
          <p:nvPicPr>
            <p:cNvPr id="21" name="Picture 20" descr="A screenshot of a computer screen&#10;&#10;Description generated with very high confidence">
              <a:extLst>
                <a:ext uri="{FF2B5EF4-FFF2-40B4-BE49-F238E27FC236}">
                  <a16:creationId xmlns:a16="http://schemas.microsoft.com/office/drawing/2014/main" id="{D09A840C-D185-4F47-9892-22962AD23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C82D90A0-D471-4C78-8EB2-0C9A75AB52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9490" y="2271013"/>
              <a:ext cx="4782265" cy="3188177"/>
            </a:xfrm>
            <a:prstGeom prst="rect">
              <a:avLst/>
            </a:prstGeom>
          </p:spPr>
        </p:pic>
      </p:grpSp>
      <p:sp>
        <p:nvSpPr>
          <p:cNvPr id="65" name="Oval 64">
            <a:extLst>
              <a:ext uri="{FF2B5EF4-FFF2-40B4-BE49-F238E27FC236}">
                <a16:creationId xmlns:a16="http://schemas.microsoft.com/office/drawing/2014/main" id="{770EEA96-3F26-4B7A-8C27-E2FD10429DD3}"/>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66" name="Oval 65">
            <a:extLst>
              <a:ext uri="{FF2B5EF4-FFF2-40B4-BE49-F238E27FC236}">
                <a16:creationId xmlns:a16="http://schemas.microsoft.com/office/drawing/2014/main" id="{113161B6-3A2F-4FD8-B8A3-D33A9252FD98}"/>
              </a:ext>
            </a:extLst>
          </p:cNvPr>
          <p:cNvSpPr/>
          <p:nvPr/>
        </p:nvSpPr>
        <p:spPr bwMode="auto">
          <a:xfrm>
            <a:off x="1100446" y="3494887"/>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67" name="Oval 66">
            <a:extLst>
              <a:ext uri="{FF2B5EF4-FFF2-40B4-BE49-F238E27FC236}">
                <a16:creationId xmlns:a16="http://schemas.microsoft.com/office/drawing/2014/main" id="{498E77DC-14CE-4FFF-BA4A-C99E2C1850C9}"/>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68" name="Oval 67">
            <a:extLst>
              <a:ext uri="{FF2B5EF4-FFF2-40B4-BE49-F238E27FC236}">
                <a16:creationId xmlns:a16="http://schemas.microsoft.com/office/drawing/2014/main" id="{0A733F8A-567B-4D94-8210-330DD1673B52}"/>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69" name="Freeform 83">
            <a:extLst>
              <a:ext uri="{FF2B5EF4-FFF2-40B4-BE49-F238E27FC236}">
                <a16:creationId xmlns:a16="http://schemas.microsoft.com/office/drawing/2014/main" id="{DD1454FA-5474-4EE9-BFD3-447DBF1A6B83}"/>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70" name="Freeform 45">
            <a:extLst>
              <a:ext uri="{FF2B5EF4-FFF2-40B4-BE49-F238E27FC236}">
                <a16:creationId xmlns:a16="http://schemas.microsoft.com/office/drawing/2014/main" id="{380ECDF6-52D9-4291-B7F8-C363A1753F67}"/>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71" name="Freeform 25">
            <a:extLst>
              <a:ext uri="{FF2B5EF4-FFF2-40B4-BE49-F238E27FC236}">
                <a16:creationId xmlns:a16="http://schemas.microsoft.com/office/drawing/2014/main" id="{AD179AC4-77DB-48AC-8087-0D9F1E499676}"/>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72" name="Oval 71">
            <a:extLst>
              <a:ext uri="{FF2B5EF4-FFF2-40B4-BE49-F238E27FC236}">
                <a16:creationId xmlns:a16="http://schemas.microsoft.com/office/drawing/2014/main" id="{98CDD0A7-D820-4660-B51F-03EFF334DF56}"/>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grpSp>
        <p:nvGrpSpPr>
          <p:cNvPr id="73" name="Group 72">
            <a:extLst>
              <a:ext uri="{FF2B5EF4-FFF2-40B4-BE49-F238E27FC236}">
                <a16:creationId xmlns:a16="http://schemas.microsoft.com/office/drawing/2014/main" id="{C9743EE9-22C5-4945-9EEA-A87C566C8A75}"/>
              </a:ext>
            </a:extLst>
          </p:cNvPr>
          <p:cNvGrpSpPr/>
          <p:nvPr/>
        </p:nvGrpSpPr>
        <p:grpSpPr>
          <a:xfrm>
            <a:off x="998322" y="2766492"/>
            <a:ext cx="539871" cy="398857"/>
            <a:chOff x="-952377" y="6149211"/>
            <a:chExt cx="1301342" cy="940471"/>
          </a:xfrm>
        </p:grpSpPr>
        <p:sp>
          <p:nvSpPr>
            <p:cNvPr id="74" name="Rectangle 73">
              <a:extLst>
                <a:ext uri="{FF2B5EF4-FFF2-40B4-BE49-F238E27FC236}">
                  <a16:creationId xmlns:a16="http://schemas.microsoft.com/office/drawing/2014/main" id="{35541AAD-034B-4E35-AF31-C0CA6B68E187}"/>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138C7AFC-8B2B-4940-980D-45947FBB0140}"/>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76" name="Rectangle 75">
              <a:extLst>
                <a:ext uri="{FF2B5EF4-FFF2-40B4-BE49-F238E27FC236}">
                  <a16:creationId xmlns:a16="http://schemas.microsoft.com/office/drawing/2014/main" id="{1572572D-667C-408D-9816-77837A9A4C15}"/>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6084BEDE-6FCB-4B3A-BB8A-E0136189EB21}"/>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78" name="Rectangle 77">
              <a:extLst>
                <a:ext uri="{FF2B5EF4-FFF2-40B4-BE49-F238E27FC236}">
                  <a16:creationId xmlns:a16="http://schemas.microsoft.com/office/drawing/2014/main" id="{23F923FE-A534-4078-B883-F3B7E363062F}"/>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C3E4F841-B97B-40DE-AA1E-1AA1FB9BECC0}"/>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80" name="Rectangle 79">
              <a:extLst>
                <a:ext uri="{FF2B5EF4-FFF2-40B4-BE49-F238E27FC236}">
                  <a16:creationId xmlns:a16="http://schemas.microsoft.com/office/drawing/2014/main" id="{A97221E9-77FF-478A-9DAB-2642BD50BF77}"/>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E5AC9FA-B6C2-45C0-A740-DB084DA77E9C}"/>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a:extLst>
                <a:ext uri="{FF2B5EF4-FFF2-40B4-BE49-F238E27FC236}">
                  <a16:creationId xmlns:a16="http://schemas.microsoft.com/office/drawing/2014/main" id="{8A9D9FF5-25B1-4AFA-A3CA-1A5B0B73EDFC}"/>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CB36E1D2-7CE7-4D8E-A198-AF31DAA6BAF5}"/>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21AF30F1-8D41-4ABD-935A-DA170584253F}"/>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1A31F605-5A2D-4555-9013-ABE168042C58}"/>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6" name="Oval 85">
            <a:extLst>
              <a:ext uri="{FF2B5EF4-FFF2-40B4-BE49-F238E27FC236}">
                <a16:creationId xmlns:a16="http://schemas.microsoft.com/office/drawing/2014/main" id="{E1CB6474-9ABE-4970-BA2D-81F042E5F1C4}"/>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grpSp>
        <p:nvGrpSpPr>
          <p:cNvPr id="87" name="Group 86">
            <a:extLst>
              <a:ext uri="{FF2B5EF4-FFF2-40B4-BE49-F238E27FC236}">
                <a16:creationId xmlns:a16="http://schemas.microsoft.com/office/drawing/2014/main" id="{38EEAD9A-FEF1-4E0C-BB18-7B00CF78EA1C}"/>
              </a:ext>
            </a:extLst>
          </p:cNvPr>
          <p:cNvGrpSpPr/>
          <p:nvPr/>
        </p:nvGrpSpPr>
        <p:grpSpPr>
          <a:xfrm>
            <a:off x="201547" y="5164886"/>
            <a:ext cx="640369" cy="669897"/>
            <a:chOff x="3519895" y="5477353"/>
            <a:chExt cx="836008" cy="967652"/>
          </a:xfrm>
        </p:grpSpPr>
        <p:pic>
          <p:nvPicPr>
            <p:cNvPr id="88" name="Graphic 87" descr="Laptop">
              <a:extLst>
                <a:ext uri="{FF2B5EF4-FFF2-40B4-BE49-F238E27FC236}">
                  <a16:creationId xmlns:a16="http://schemas.microsoft.com/office/drawing/2014/main" id="{FB106917-153C-460F-9716-981B6E3EF72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43588" y="5477353"/>
              <a:ext cx="449620" cy="449620"/>
            </a:xfrm>
            <a:prstGeom prst="rect">
              <a:avLst/>
            </a:prstGeom>
          </p:spPr>
        </p:pic>
        <p:pic>
          <p:nvPicPr>
            <p:cNvPr id="89" name="Graphic 88" descr="Smart Phone">
              <a:extLst>
                <a:ext uri="{FF2B5EF4-FFF2-40B4-BE49-F238E27FC236}">
                  <a16:creationId xmlns:a16="http://schemas.microsoft.com/office/drawing/2014/main" id="{8FB5C349-EB49-4839-A438-3DDA652E564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39086" y="5883028"/>
              <a:ext cx="316817" cy="316817"/>
            </a:xfrm>
            <a:prstGeom prst="rect">
              <a:avLst/>
            </a:prstGeom>
          </p:spPr>
        </p:pic>
        <p:pic>
          <p:nvPicPr>
            <p:cNvPr id="90" name="Graphic 89" descr="Tablet">
              <a:extLst>
                <a:ext uri="{FF2B5EF4-FFF2-40B4-BE49-F238E27FC236}">
                  <a16:creationId xmlns:a16="http://schemas.microsoft.com/office/drawing/2014/main" id="{2AB95B90-BA53-40DC-810E-0256A1E49DA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9895" y="5778197"/>
              <a:ext cx="347308" cy="347308"/>
            </a:xfrm>
            <a:prstGeom prst="rect">
              <a:avLst/>
            </a:prstGeom>
          </p:spPr>
        </p:pic>
        <p:pic>
          <p:nvPicPr>
            <p:cNvPr id="91" name="Graphic 90" descr="Monitor">
              <a:extLst>
                <a:ext uri="{FF2B5EF4-FFF2-40B4-BE49-F238E27FC236}">
                  <a16:creationId xmlns:a16="http://schemas.microsoft.com/office/drawing/2014/main" id="{69E4A2C1-1F76-41F0-9996-30C03E7717E0}"/>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94746" y="6011420"/>
              <a:ext cx="433585" cy="433585"/>
            </a:xfrm>
            <a:prstGeom prst="rect">
              <a:avLst/>
            </a:prstGeom>
          </p:spPr>
        </p:pic>
      </p:grpSp>
      <p:pic>
        <p:nvPicPr>
          <p:cNvPr id="92" name="Graphic 91" descr="Bar chart">
            <a:extLst>
              <a:ext uri="{FF2B5EF4-FFF2-40B4-BE49-F238E27FC236}">
                <a16:creationId xmlns:a16="http://schemas.microsoft.com/office/drawing/2014/main" id="{DD47F21B-82F4-4EAC-8906-4D6CC0DBE45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0861" y="5577794"/>
            <a:ext cx="173683" cy="173683"/>
          </a:xfrm>
          <a:prstGeom prst="rect">
            <a:avLst/>
          </a:prstGeom>
        </p:spPr>
      </p:pic>
      <p:pic>
        <p:nvPicPr>
          <p:cNvPr id="93" name="Graphic 92" descr="Bar chart">
            <a:extLst>
              <a:ext uri="{FF2B5EF4-FFF2-40B4-BE49-F238E27FC236}">
                <a16:creationId xmlns:a16="http://schemas.microsoft.com/office/drawing/2014/main" id="{ADD7FF2C-7CF3-4958-893D-DCD66FEA4C6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5552" y="5231190"/>
            <a:ext cx="143880" cy="143880"/>
          </a:xfrm>
          <a:prstGeom prst="rect">
            <a:avLst/>
          </a:prstGeom>
        </p:spPr>
      </p:pic>
      <p:pic>
        <p:nvPicPr>
          <p:cNvPr id="94" name="Graphic 93" descr="Bar chart">
            <a:extLst>
              <a:ext uri="{FF2B5EF4-FFF2-40B4-BE49-F238E27FC236}">
                <a16:creationId xmlns:a16="http://schemas.microsoft.com/office/drawing/2014/main" id="{D1F913A8-5D01-494E-A26D-69E6E405EED6}"/>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223" y="5431145"/>
            <a:ext cx="133048" cy="133048"/>
          </a:xfrm>
          <a:prstGeom prst="rect">
            <a:avLst/>
          </a:prstGeom>
        </p:spPr>
      </p:pic>
      <p:pic>
        <p:nvPicPr>
          <p:cNvPr id="95" name="Graphic 94" descr="Bar chart">
            <a:extLst>
              <a:ext uri="{FF2B5EF4-FFF2-40B4-BE49-F238E27FC236}">
                <a16:creationId xmlns:a16="http://schemas.microsoft.com/office/drawing/2014/main" id="{1D09E1F1-87DF-42DD-8C0A-9E41E44F01B9}"/>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1400" y="5490087"/>
            <a:ext cx="86866" cy="143880"/>
          </a:xfrm>
          <a:prstGeom prst="rect">
            <a:avLst/>
          </a:prstGeom>
        </p:spPr>
      </p:pic>
    </p:spTree>
    <p:extLst>
      <p:ext uri="{BB962C8B-B14F-4D97-AF65-F5344CB8AC3E}">
        <p14:creationId xmlns:p14="http://schemas.microsoft.com/office/powerpoint/2010/main" val="370633247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7"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2880" y="182880"/>
            <a:ext cx="11704320" cy="731520"/>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Publish: </a:t>
            </a:r>
            <a:r>
              <a:rPr kumimoji="0" lang="en-US" sz="4000" b="0" i="0" u="none" strike="noStrike" kern="1200" cap="none" spc="-100" normalizeH="0" baseline="0" noProof="0" dirty="0">
                <a:ln w="3175">
                  <a:noFill/>
                </a:ln>
                <a:solidFill>
                  <a:srgbClr val="0070C0"/>
                </a:solidFill>
                <a:effectLst/>
                <a:uLnTx/>
                <a:uFillTx/>
                <a:latin typeface="Segoe UI Light"/>
                <a:ea typeface="+mn-ea"/>
                <a:cs typeface="Segoe UI" pitchFamily="34" charset="0"/>
              </a:rPr>
              <a:t>Share insights </a:t>
            </a:r>
            <a:r>
              <a:rPr kumimoji="0" lang="en-US" sz="4000" b="0" i="0" u="none" strike="noStrike" kern="1200" cap="none" spc="-100" normalizeH="0" baseline="0" noProof="0" dirty="0">
                <a:ln w="3175">
                  <a:noFill/>
                </a:ln>
                <a:solidFill>
                  <a:srgbClr val="0078D7"/>
                </a:solidFill>
                <a:effectLst/>
                <a:uLnTx/>
                <a:uFillTx/>
                <a:latin typeface="Segoe UI Light"/>
                <a:ea typeface="+mn-ea"/>
                <a:cs typeface="Segoe UI" pitchFamily="34" charset="0"/>
              </a:rPr>
              <a:t>with others</a:t>
            </a:r>
          </a:p>
        </p:txBody>
      </p:sp>
      <p:sp>
        <p:nvSpPr>
          <p:cNvPr id="19" name="Rectangle 18">
            <a:extLst>
              <a:ext uri="{FF2B5EF4-FFF2-40B4-BE49-F238E27FC236}">
                <a16:creationId xmlns:a16="http://schemas.microsoft.com/office/drawing/2014/main" id="{3978A4AE-C119-4192-A780-0E88513EB52C}"/>
              </a:ext>
            </a:extLst>
          </p:cNvPr>
          <p:cNvSpPr/>
          <p:nvPr/>
        </p:nvSpPr>
        <p:spPr>
          <a:xfrm>
            <a:off x="2194560" y="1874520"/>
            <a:ext cx="5212080" cy="4480560"/>
          </a:xfrm>
          <a:prstGeom prst="rect">
            <a:avLst/>
          </a:prstGeom>
        </p:spPr>
        <p:txBody>
          <a:bodyPr wrap="square">
            <a:spAutoFit/>
          </a:bodyPr>
          <a:lstStyle/>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Publish directly to the cloud or on-premises</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Automatic data refresh, so your reports are always up to date</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Package your reports in apps for easy consumption and control</a:t>
            </a:r>
          </a:p>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endParaRPr>
          </a:p>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Manage your analytics content with admin and governance tools</a:t>
            </a:r>
            <a:endParaRPr lang="en-US" sz="2400" dirty="0">
              <a:solidFill>
                <a:schemeClr val="tx1">
                  <a:lumMod val="50000"/>
                </a:schemeClr>
              </a:solidFill>
              <a:cs typeface="Segoe UI" panose="020B0502040204020203" pitchFamily="34" charset="0"/>
            </a:endParaRPr>
          </a:p>
        </p:txBody>
      </p:sp>
      <p:grpSp>
        <p:nvGrpSpPr>
          <p:cNvPr id="7" name="Group 6">
            <a:extLst>
              <a:ext uri="{FF2B5EF4-FFF2-40B4-BE49-F238E27FC236}">
                <a16:creationId xmlns:a16="http://schemas.microsoft.com/office/drawing/2014/main" id="{05F8047B-4D1C-42D0-B109-7DBCD708AE8D}"/>
              </a:ext>
            </a:extLst>
          </p:cNvPr>
          <p:cNvGrpSpPr/>
          <p:nvPr/>
        </p:nvGrpSpPr>
        <p:grpSpPr>
          <a:xfrm>
            <a:off x="7132320" y="1645920"/>
            <a:ext cx="7031501" cy="4546355"/>
            <a:chOff x="6737920" y="1622433"/>
            <a:chExt cx="7031501" cy="4546355"/>
          </a:xfrm>
        </p:grpSpPr>
        <p:pic>
          <p:nvPicPr>
            <p:cNvPr id="21" name="Picture 20" descr="A screenshot of a computer screen&#10;&#10;Description generated with very high confidence">
              <a:extLst>
                <a:ext uri="{FF2B5EF4-FFF2-40B4-BE49-F238E27FC236}">
                  <a16:creationId xmlns:a16="http://schemas.microsoft.com/office/drawing/2014/main" id="{19A07F4E-0C0B-45D6-A23D-B460512080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7920" y="1622433"/>
              <a:ext cx="7031501" cy="4546355"/>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700DC03F-4E63-46B0-8926-8B9C9BF7DC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7652" y="2271013"/>
              <a:ext cx="5279871" cy="3163824"/>
            </a:xfrm>
            <a:prstGeom prst="rect">
              <a:avLst/>
            </a:prstGeom>
          </p:spPr>
        </p:pic>
      </p:grpSp>
      <p:sp>
        <p:nvSpPr>
          <p:cNvPr id="64" name="Oval 63">
            <a:extLst>
              <a:ext uri="{FF2B5EF4-FFF2-40B4-BE49-F238E27FC236}">
                <a16:creationId xmlns:a16="http://schemas.microsoft.com/office/drawing/2014/main" id="{E3A14F9A-4EA2-4B89-B15B-4086D0784C8C}"/>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65" name="Oval 64">
            <a:extLst>
              <a:ext uri="{FF2B5EF4-FFF2-40B4-BE49-F238E27FC236}">
                <a16:creationId xmlns:a16="http://schemas.microsoft.com/office/drawing/2014/main" id="{BAD7520B-925F-4493-A3E3-4C701901AD56}"/>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66" name="Oval 65">
            <a:extLst>
              <a:ext uri="{FF2B5EF4-FFF2-40B4-BE49-F238E27FC236}">
                <a16:creationId xmlns:a16="http://schemas.microsoft.com/office/drawing/2014/main" id="{6D21CED4-A970-42C1-8993-B18F99B0C30E}"/>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67" name="Oval 66">
            <a:extLst>
              <a:ext uri="{FF2B5EF4-FFF2-40B4-BE49-F238E27FC236}">
                <a16:creationId xmlns:a16="http://schemas.microsoft.com/office/drawing/2014/main" id="{2A762765-BAED-48C1-B122-69EAA95C68F9}"/>
              </a:ext>
            </a:extLst>
          </p:cNvPr>
          <p:cNvSpPr/>
          <p:nvPr/>
        </p:nvSpPr>
        <p:spPr bwMode="auto">
          <a:xfrm>
            <a:off x="872944" y="4412209"/>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68" name="Freeform 83">
            <a:extLst>
              <a:ext uri="{FF2B5EF4-FFF2-40B4-BE49-F238E27FC236}">
                <a16:creationId xmlns:a16="http://schemas.microsoft.com/office/drawing/2014/main" id="{158CA0BA-3833-4D15-8163-346DCD1D593D}"/>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69" name="Freeform 45">
            <a:extLst>
              <a:ext uri="{FF2B5EF4-FFF2-40B4-BE49-F238E27FC236}">
                <a16:creationId xmlns:a16="http://schemas.microsoft.com/office/drawing/2014/main" id="{DC429B40-C374-46AF-9B48-84A0C3BB4BD0}"/>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70" name="Freeform 25">
            <a:extLst>
              <a:ext uri="{FF2B5EF4-FFF2-40B4-BE49-F238E27FC236}">
                <a16:creationId xmlns:a16="http://schemas.microsoft.com/office/drawing/2014/main" id="{02AD6CFD-C345-4762-9DAB-60D348C59F66}"/>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solidFill>
          <a:ln>
            <a:noFill/>
          </a:ln>
        </p:spPr>
        <p:txBody>
          <a:bodyPr vert="horz" wrap="square" lIns="111909" tIns="55955" rIns="111909" bIns="55955"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71" name="Oval 70">
            <a:extLst>
              <a:ext uri="{FF2B5EF4-FFF2-40B4-BE49-F238E27FC236}">
                <a16:creationId xmlns:a16="http://schemas.microsoft.com/office/drawing/2014/main" id="{EA77C139-DF78-4A5B-80F3-D2A87B9092C3}"/>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grpSp>
        <p:nvGrpSpPr>
          <p:cNvPr id="72" name="Group 71">
            <a:extLst>
              <a:ext uri="{FF2B5EF4-FFF2-40B4-BE49-F238E27FC236}">
                <a16:creationId xmlns:a16="http://schemas.microsoft.com/office/drawing/2014/main" id="{21D04401-B6F7-4CF9-98AC-3399446EFF9D}"/>
              </a:ext>
            </a:extLst>
          </p:cNvPr>
          <p:cNvGrpSpPr/>
          <p:nvPr/>
        </p:nvGrpSpPr>
        <p:grpSpPr>
          <a:xfrm>
            <a:off x="998322" y="2766492"/>
            <a:ext cx="539871" cy="398857"/>
            <a:chOff x="-952377" y="6149211"/>
            <a:chExt cx="1301342" cy="940471"/>
          </a:xfrm>
        </p:grpSpPr>
        <p:sp>
          <p:nvSpPr>
            <p:cNvPr id="73" name="Rectangle 72">
              <a:extLst>
                <a:ext uri="{FF2B5EF4-FFF2-40B4-BE49-F238E27FC236}">
                  <a16:creationId xmlns:a16="http://schemas.microsoft.com/office/drawing/2014/main" id="{A00D21F4-BC9C-4C04-882D-3595BF21E41D}"/>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0CC57C3F-57AA-45A8-ACDF-72AA3477043F}"/>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75" name="Rectangle 74">
              <a:extLst>
                <a:ext uri="{FF2B5EF4-FFF2-40B4-BE49-F238E27FC236}">
                  <a16:creationId xmlns:a16="http://schemas.microsoft.com/office/drawing/2014/main" id="{C457E202-D029-4D12-8D7E-3D7745D580F5}"/>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6" name="Straight Connector 75">
              <a:extLst>
                <a:ext uri="{FF2B5EF4-FFF2-40B4-BE49-F238E27FC236}">
                  <a16:creationId xmlns:a16="http://schemas.microsoft.com/office/drawing/2014/main" id="{B4FFF58D-E6BF-42A1-8AA4-8DC93DDDABF8}"/>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77" name="Rectangle 76">
              <a:extLst>
                <a:ext uri="{FF2B5EF4-FFF2-40B4-BE49-F238E27FC236}">
                  <a16:creationId xmlns:a16="http://schemas.microsoft.com/office/drawing/2014/main" id="{08204DA2-5C03-4335-84CA-E075C8E08B37}"/>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1CE914C0-44FD-49FB-8214-110598B11931}"/>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79" name="Rectangle 78">
              <a:extLst>
                <a:ext uri="{FF2B5EF4-FFF2-40B4-BE49-F238E27FC236}">
                  <a16:creationId xmlns:a16="http://schemas.microsoft.com/office/drawing/2014/main" id="{2B549B88-CB82-4476-A757-A4A69E565BCA}"/>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FBE24D49-D7DA-484F-B9D4-8A4BE7077C6F}"/>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a:extLst>
                <a:ext uri="{FF2B5EF4-FFF2-40B4-BE49-F238E27FC236}">
                  <a16:creationId xmlns:a16="http://schemas.microsoft.com/office/drawing/2014/main" id="{3DE019BE-8B71-455A-BB07-DC5552F42693}"/>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4B33F47F-5C7D-4CCD-BE1D-389E5DD041CD}"/>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935636C9-46D8-4F46-944C-43B58E23CB97}"/>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DD3474E8-4077-48BE-8668-4AA3E7144944}"/>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5" name="Oval 84">
            <a:extLst>
              <a:ext uri="{FF2B5EF4-FFF2-40B4-BE49-F238E27FC236}">
                <a16:creationId xmlns:a16="http://schemas.microsoft.com/office/drawing/2014/main" id="{7B15B940-DC7E-44AF-B6FC-7905C7A8B89E}"/>
              </a:ext>
            </a:extLst>
          </p:cNvPr>
          <p:cNvSpPr/>
          <p:nvPr/>
        </p:nvSpPr>
        <p:spPr bwMode="auto">
          <a:xfrm>
            <a:off x="140307" y="5142866"/>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grpSp>
        <p:nvGrpSpPr>
          <p:cNvPr id="86" name="Group 85">
            <a:extLst>
              <a:ext uri="{FF2B5EF4-FFF2-40B4-BE49-F238E27FC236}">
                <a16:creationId xmlns:a16="http://schemas.microsoft.com/office/drawing/2014/main" id="{FC807E23-5463-4121-A330-E582EA798D00}"/>
              </a:ext>
            </a:extLst>
          </p:cNvPr>
          <p:cNvGrpSpPr/>
          <p:nvPr/>
        </p:nvGrpSpPr>
        <p:grpSpPr>
          <a:xfrm>
            <a:off x="201547" y="5164886"/>
            <a:ext cx="640369" cy="669897"/>
            <a:chOff x="3519895" y="5477353"/>
            <a:chExt cx="836008" cy="967652"/>
          </a:xfrm>
        </p:grpSpPr>
        <p:pic>
          <p:nvPicPr>
            <p:cNvPr id="87" name="Graphic 86" descr="Laptop">
              <a:extLst>
                <a:ext uri="{FF2B5EF4-FFF2-40B4-BE49-F238E27FC236}">
                  <a16:creationId xmlns:a16="http://schemas.microsoft.com/office/drawing/2014/main" id="{1A3C08B2-F28F-496A-B2EC-71C49F46E91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43588" y="5477353"/>
              <a:ext cx="449620" cy="449620"/>
            </a:xfrm>
            <a:prstGeom prst="rect">
              <a:avLst/>
            </a:prstGeom>
          </p:spPr>
        </p:pic>
        <p:pic>
          <p:nvPicPr>
            <p:cNvPr id="88" name="Graphic 87" descr="Smart Phone">
              <a:extLst>
                <a:ext uri="{FF2B5EF4-FFF2-40B4-BE49-F238E27FC236}">
                  <a16:creationId xmlns:a16="http://schemas.microsoft.com/office/drawing/2014/main" id="{991D7BB6-58BF-437C-BBA0-90D0AEECC44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39086" y="5883028"/>
              <a:ext cx="316817" cy="316817"/>
            </a:xfrm>
            <a:prstGeom prst="rect">
              <a:avLst/>
            </a:prstGeom>
          </p:spPr>
        </p:pic>
        <p:pic>
          <p:nvPicPr>
            <p:cNvPr id="89" name="Graphic 88" descr="Tablet">
              <a:extLst>
                <a:ext uri="{FF2B5EF4-FFF2-40B4-BE49-F238E27FC236}">
                  <a16:creationId xmlns:a16="http://schemas.microsoft.com/office/drawing/2014/main" id="{24AE3E21-5BD8-4584-879C-7F61110AE0E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9895" y="5778197"/>
              <a:ext cx="347308" cy="347308"/>
            </a:xfrm>
            <a:prstGeom prst="rect">
              <a:avLst/>
            </a:prstGeom>
          </p:spPr>
        </p:pic>
        <p:pic>
          <p:nvPicPr>
            <p:cNvPr id="90" name="Graphic 89" descr="Monitor">
              <a:extLst>
                <a:ext uri="{FF2B5EF4-FFF2-40B4-BE49-F238E27FC236}">
                  <a16:creationId xmlns:a16="http://schemas.microsoft.com/office/drawing/2014/main" id="{CE62DF95-4505-4895-9C00-BB32A9E61A0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94746" y="6011420"/>
              <a:ext cx="433585" cy="433585"/>
            </a:xfrm>
            <a:prstGeom prst="rect">
              <a:avLst/>
            </a:prstGeom>
          </p:spPr>
        </p:pic>
      </p:grpSp>
      <p:pic>
        <p:nvPicPr>
          <p:cNvPr id="91" name="Graphic 90" descr="Bar chart">
            <a:extLst>
              <a:ext uri="{FF2B5EF4-FFF2-40B4-BE49-F238E27FC236}">
                <a16:creationId xmlns:a16="http://schemas.microsoft.com/office/drawing/2014/main" id="{490CEEF6-8095-4FBD-A92A-0B465EA35BB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80861" y="5577794"/>
            <a:ext cx="173683" cy="173683"/>
          </a:xfrm>
          <a:prstGeom prst="rect">
            <a:avLst/>
          </a:prstGeom>
        </p:spPr>
      </p:pic>
      <p:pic>
        <p:nvPicPr>
          <p:cNvPr id="92" name="Graphic 91" descr="Bar chart">
            <a:extLst>
              <a:ext uri="{FF2B5EF4-FFF2-40B4-BE49-F238E27FC236}">
                <a16:creationId xmlns:a16="http://schemas.microsoft.com/office/drawing/2014/main" id="{F52D8A5D-DF55-4B80-821E-E400B9ED59E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5552" y="5231190"/>
            <a:ext cx="143880" cy="143880"/>
          </a:xfrm>
          <a:prstGeom prst="rect">
            <a:avLst/>
          </a:prstGeom>
        </p:spPr>
      </p:pic>
      <p:pic>
        <p:nvPicPr>
          <p:cNvPr id="93" name="Graphic 92" descr="Bar chart">
            <a:extLst>
              <a:ext uri="{FF2B5EF4-FFF2-40B4-BE49-F238E27FC236}">
                <a16:creationId xmlns:a16="http://schemas.microsoft.com/office/drawing/2014/main" id="{6CB8A0C1-C134-43CD-A532-63CF73CF0DCA}"/>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223" y="5431145"/>
            <a:ext cx="133048" cy="133048"/>
          </a:xfrm>
          <a:prstGeom prst="rect">
            <a:avLst/>
          </a:prstGeom>
        </p:spPr>
      </p:pic>
      <p:pic>
        <p:nvPicPr>
          <p:cNvPr id="94" name="Graphic 93" descr="Bar chart">
            <a:extLst>
              <a:ext uri="{FF2B5EF4-FFF2-40B4-BE49-F238E27FC236}">
                <a16:creationId xmlns:a16="http://schemas.microsoft.com/office/drawing/2014/main" id="{D0B65FAE-384A-4D37-B17D-84471F591D38}"/>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1400" y="5490087"/>
            <a:ext cx="86866" cy="143880"/>
          </a:xfrm>
          <a:prstGeom prst="rect">
            <a:avLst/>
          </a:prstGeom>
        </p:spPr>
      </p:pic>
    </p:spTree>
    <p:extLst>
      <p:ext uri="{BB962C8B-B14F-4D97-AF65-F5344CB8AC3E}">
        <p14:creationId xmlns:p14="http://schemas.microsoft.com/office/powerpoint/2010/main" val="257891575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57E5086-AC37-445E-9D64-F17460087807}"/>
              </a:ext>
            </a:extLst>
          </p:cNvPr>
          <p:cNvGraphicFramePr>
            <a:graphicFrameLocks noChangeAspect="1"/>
          </p:cNvGraphicFramePr>
          <p:nvPr>
            <p:custDataLst>
              <p:tags r:id="rId2"/>
            </p:custDataLst>
            <p:extLst>
              <p:ext uri="{D42A27DB-BD31-4B8C-83A1-F6EECF244321}">
                <p14:modId xmlns:p14="http://schemas.microsoft.com/office/powerpoint/2010/main" val="3358525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1" name="think-cell Slide" r:id="rId5" imgW="306" imgH="306" progId="TCLayout.ActiveDocument.1">
                  <p:embed/>
                </p:oleObj>
              </mc:Choice>
              <mc:Fallback>
                <p:oleObj name="think-cell Slide" r:id="rId5" imgW="306" imgH="306" progId="TCLayout.ActiveDocument.1">
                  <p:embed/>
                  <p:pic>
                    <p:nvPicPr>
                      <p:cNvPr id="2" name="Object 1" hidden="1">
                        <a:extLst>
                          <a:ext uri="{FF2B5EF4-FFF2-40B4-BE49-F238E27FC236}">
                            <a16:creationId xmlns:a16="http://schemas.microsoft.com/office/drawing/2014/main" id="{A57E5086-AC37-445E-9D64-F174600878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5" name="Title 2">
            <a:extLst>
              <a:ext uri="{FF2B5EF4-FFF2-40B4-BE49-F238E27FC236}">
                <a16:creationId xmlns:a16="http://schemas.microsoft.com/office/drawing/2014/main" id="{D6050E4E-8113-4247-9399-49C09E80F41E}"/>
              </a:ext>
            </a:extLst>
          </p:cNvPr>
          <p:cNvSpPr txBox="1">
            <a:spLocks/>
          </p:cNvSpPr>
          <p:nvPr/>
        </p:nvSpPr>
        <p:spPr>
          <a:xfrm>
            <a:off x="183770" y="182880"/>
            <a:ext cx="11704320" cy="73065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Collaborate: </a:t>
            </a:r>
            <a:r>
              <a:rPr kumimoji="0" lang="en-US" sz="4000" b="0" i="0" u="none" strike="noStrike" kern="1200" cap="none" spc="-100" normalizeH="0" baseline="0" noProof="0" dirty="0">
                <a:ln w="3175">
                  <a:noFill/>
                </a:ln>
                <a:solidFill>
                  <a:srgbClr val="0070C0"/>
                </a:solidFill>
                <a:effectLst/>
                <a:uLnTx/>
                <a:uFillTx/>
                <a:latin typeface="Segoe UI Light"/>
                <a:ea typeface="+mn-ea"/>
                <a:cs typeface="Segoe UI" pitchFamily="34" charset="0"/>
              </a:rPr>
              <a:t>Empower your organization</a:t>
            </a:r>
            <a:endParaRPr kumimoji="0" lang="en-US" sz="1600" b="0" i="0" u="none" strike="noStrike" kern="1200" cap="none" spc="-100" normalizeH="0" baseline="0" noProof="0" dirty="0">
              <a:ln w="3175">
                <a:noFill/>
              </a:ln>
              <a:solidFill>
                <a:srgbClr val="FF0000"/>
              </a:solidFill>
              <a:effectLst/>
              <a:uLnTx/>
              <a:uFillTx/>
              <a:latin typeface="Segoe UI Light"/>
              <a:ea typeface="+mn-ea"/>
              <a:cs typeface="Segoe UI" pitchFamily="34" charset="0"/>
            </a:endParaRPr>
          </a:p>
        </p:txBody>
      </p:sp>
      <p:sp>
        <p:nvSpPr>
          <p:cNvPr id="28" name="Rectangle 27">
            <a:extLst>
              <a:ext uri="{FF2B5EF4-FFF2-40B4-BE49-F238E27FC236}">
                <a16:creationId xmlns:a16="http://schemas.microsoft.com/office/drawing/2014/main" id="{59028874-4DA5-46B5-8C64-7CC0362CE4C7}"/>
              </a:ext>
            </a:extLst>
          </p:cNvPr>
          <p:cNvSpPr/>
          <p:nvPr/>
        </p:nvSpPr>
        <p:spPr>
          <a:xfrm>
            <a:off x="2194558" y="1874520"/>
            <a:ext cx="5212080" cy="4081117"/>
          </a:xfrm>
          <a:prstGeom prst="rect">
            <a:avLst/>
          </a:prstGeom>
        </p:spPr>
        <p:txBody>
          <a:bodyPr wrap="square">
            <a:spAutoFit/>
          </a:bodyPr>
          <a:lstStyle/>
          <a:p>
            <a:pPr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Provide access to reports and dashboards anywhere on any device</a:t>
            </a:r>
          </a:p>
          <a:p>
            <a:pPr defTabSz="932597">
              <a:lnSpc>
                <a:spcPct val="90000"/>
              </a:lnSpc>
              <a:defRPr/>
            </a:pPr>
            <a:endParaRPr lang="en-US" sz="2400" dirty="0">
              <a:gradFill>
                <a:gsLst>
                  <a:gs pos="5439">
                    <a:srgbClr val="353535"/>
                  </a:gs>
                  <a:gs pos="100000">
                    <a:srgbClr val="353535"/>
                  </a:gs>
                </a:gsLst>
                <a:lin ang="5400000" scaled="0"/>
              </a:gradFill>
              <a:cs typeface="Segoe UI" panose="020B0502040204020203" pitchFamily="34" charset="0"/>
            </a:endParaRPr>
          </a:p>
          <a:p>
            <a:pPr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Enable users to Ask questions and automatically discover insights from the data</a:t>
            </a:r>
          </a:p>
          <a:p>
            <a:pPr lvl="0" defTabSz="932597">
              <a:lnSpc>
                <a:spcPct val="90000"/>
              </a:lnSpc>
              <a:defRPr/>
            </a:pPr>
            <a:endParaRPr lang="en-US" sz="2400" dirty="0">
              <a:gradFill>
                <a:gsLst>
                  <a:gs pos="5439">
                    <a:srgbClr val="353535"/>
                  </a:gs>
                  <a:gs pos="100000">
                    <a:srgbClr val="353535"/>
                  </a:gs>
                </a:gsLst>
                <a:lin ang="5400000" scaled="0"/>
              </a:gradFill>
              <a:cs typeface="Segoe UI" panose="020B0502040204020203" pitchFamily="34" charset="0"/>
            </a:endParaRPr>
          </a:p>
          <a:p>
            <a:pPr lvl="0"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Deliver insights through other services such as Sharepoint and Teams</a:t>
            </a:r>
          </a:p>
          <a:p>
            <a:pPr defTabSz="932597">
              <a:lnSpc>
                <a:spcPct val="90000"/>
              </a:lnSpc>
              <a:defRPr/>
            </a:pPr>
            <a:endParaRPr lang="en-US" sz="2400" dirty="0">
              <a:gradFill>
                <a:gsLst>
                  <a:gs pos="5439">
                    <a:srgbClr val="353535"/>
                  </a:gs>
                  <a:gs pos="100000">
                    <a:srgbClr val="353535"/>
                  </a:gs>
                </a:gsLst>
                <a:lin ang="5400000" scaled="0"/>
              </a:gradFill>
              <a:cs typeface="Segoe UI" panose="020B0502040204020203" pitchFamily="34" charset="0"/>
            </a:endParaRPr>
          </a:p>
          <a:p>
            <a:pPr defTabSz="932597">
              <a:lnSpc>
                <a:spcPct val="90000"/>
              </a:lnSpc>
              <a:defRPr/>
            </a:pPr>
            <a:r>
              <a:rPr lang="en-US" sz="2400" dirty="0">
                <a:gradFill>
                  <a:gsLst>
                    <a:gs pos="5439">
                      <a:srgbClr val="353535"/>
                    </a:gs>
                    <a:gs pos="100000">
                      <a:srgbClr val="353535"/>
                    </a:gs>
                  </a:gsLst>
                  <a:lin ang="5400000" scaled="0"/>
                </a:gradFill>
                <a:cs typeface="Segoe UI" panose="020B0502040204020203" pitchFamily="34" charset="0"/>
              </a:rPr>
              <a:t>Connect live to your models in Excel and Power BI Desktop</a:t>
            </a:r>
          </a:p>
        </p:txBody>
      </p:sp>
      <p:pic>
        <p:nvPicPr>
          <p:cNvPr id="27" name="Picture 26" descr="A screenshot of a computer screen&#10;&#10;Description generated with very high confidence">
            <a:extLst>
              <a:ext uri="{FF2B5EF4-FFF2-40B4-BE49-F238E27FC236}">
                <a16:creationId xmlns:a16="http://schemas.microsoft.com/office/drawing/2014/main" id="{2ABFE356-EC07-47E3-8173-B9EC9E72B3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320" y="1645920"/>
            <a:ext cx="7031501" cy="4546355"/>
          </a:xfrm>
          <a:prstGeom prst="rect">
            <a:avLst/>
          </a:prstGeom>
        </p:spPr>
      </p:pic>
      <p:sp>
        <p:nvSpPr>
          <p:cNvPr id="97" name="Oval 96">
            <a:extLst>
              <a:ext uri="{FF2B5EF4-FFF2-40B4-BE49-F238E27FC236}">
                <a16:creationId xmlns:a16="http://schemas.microsoft.com/office/drawing/2014/main" id="{C358D61B-8DDD-4463-B097-78D4AA8D113C}"/>
              </a:ext>
            </a:extLst>
          </p:cNvPr>
          <p:cNvSpPr/>
          <p:nvPr/>
        </p:nvSpPr>
        <p:spPr bwMode="auto">
          <a:xfrm>
            <a:off x="-2281718" y="2033654"/>
            <a:ext cx="3765888" cy="3755715"/>
          </a:xfrm>
          <a:prstGeom prst="ellipse">
            <a:avLst/>
          </a:prstGeom>
          <a:noFill/>
          <a:ln w="5715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98" name="Oval 97">
            <a:extLst>
              <a:ext uri="{FF2B5EF4-FFF2-40B4-BE49-F238E27FC236}">
                <a16:creationId xmlns:a16="http://schemas.microsoft.com/office/drawing/2014/main" id="{D5561EA2-C3C1-4E7F-9070-7872F11D7414}"/>
              </a:ext>
            </a:extLst>
          </p:cNvPr>
          <p:cNvSpPr/>
          <p:nvPr/>
        </p:nvSpPr>
        <p:spPr bwMode="auto">
          <a:xfrm>
            <a:off x="1100446" y="349488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99" name="Oval 98">
            <a:extLst>
              <a:ext uri="{FF2B5EF4-FFF2-40B4-BE49-F238E27FC236}">
                <a16:creationId xmlns:a16="http://schemas.microsoft.com/office/drawing/2014/main" id="{E41265D7-47EE-41C7-9A54-FFB8B2FEB9EE}"/>
              </a:ext>
            </a:extLst>
          </p:cNvPr>
          <p:cNvSpPr/>
          <p:nvPr/>
        </p:nvSpPr>
        <p:spPr bwMode="auto">
          <a:xfrm>
            <a:off x="140307" y="1941603"/>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100" name="Oval 99">
            <a:extLst>
              <a:ext uri="{FF2B5EF4-FFF2-40B4-BE49-F238E27FC236}">
                <a16:creationId xmlns:a16="http://schemas.microsoft.com/office/drawing/2014/main" id="{8CCA61B7-FA63-436E-8B36-1A7263C3E8AD}"/>
              </a:ext>
            </a:extLst>
          </p:cNvPr>
          <p:cNvSpPr/>
          <p:nvPr/>
        </p:nvSpPr>
        <p:spPr bwMode="auto">
          <a:xfrm>
            <a:off x="872944" y="4412209"/>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sp>
        <p:nvSpPr>
          <p:cNvPr id="101" name="Freeform 83">
            <a:extLst>
              <a:ext uri="{FF2B5EF4-FFF2-40B4-BE49-F238E27FC236}">
                <a16:creationId xmlns:a16="http://schemas.microsoft.com/office/drawing/2014/main" id="{65C5E03D-FEF9-43FF-AADD-A03F683CEEAD}"/>
              </a:ext>
            </a:extLst>
          </p:cNvPr>
          <p:cNvSpPr>
            <a:spLocks noEditPoints="1"/>
          </p:cNvSpPr>
          <p:nvPr/>
        </p:nvSpPr>
        <p:spPr bwMode="black">
          <a:xfrm>
            <a:off x="301175" y="2061759"/>
            <a:ext cx="410900" cy="42465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102" name="Freeform 45">
            <a:extLst>
              <a:ext uri="{FF2B5EF4-FFF2-40B4-BE49-F238E27FC236}">
                <a16:creationId xmlns:a16="http://schemas.microsoft.com/office/drawing/2014/main" id="{ACC0EE31-495F-4E82-8A0D-60D9AA69A41D}"/>
              </a:ext>
            </a:extLst>
          </p:cNvPr>
          <p:cNvSpPr>
            <a:spLocks noChangeAspect="1"/>
          </p:cNvSpPr>
          <p:nvPr/>
        </p:nvSpPr>
        <p:spPr bwMode="auto">
          <a:xfrm>
            <a:off x="1251514" y="3698199"/>
            <a:ext cx="450421" cy="347980"/>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rgbClr val="353535">
              <a:lumMod val="60000"/>
              <a:lumOff val="40000"/>
            </a:srgbClr>
          </a:solid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103" name="Freeform 25">
            <a:extLst>
              <a:ext uri="{FF2B5EF4-FFF2-40B4-BE49-F238E27FC236}">
                <a16:creationId xmlns:a16="http://schemas.microsoft.com/office/drawing/2014/main" id="{DD79695B-9C2F-4831-A7CB-15F529F69A16}"/>
              </a:ext>
            </a:extLst>
          </p:cNvPr>
          <p:cNvSpPr>
            <a:spLocks noEditPoints="1"/>
          </p:cNvSpPr>
          <p:nvPr/>
        </p:nvSpPr>
        <p:spPr bwMode="black">
          <a:xfrm>
            <a:off x="1037722" y="4536278"/>
            <a:ext cx="411082" cy="45444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353535">
              <a:lumMod val="60000"/>
              <a:lumOff val="40000"/>
            </a:srgbClr>
          </a:solidFill>
          <a:ln>
            <a:noFill/>
          </a:ln>
        </p:spPr>
        <p:txBody>
          <a:bodyPr vert="horz" wrap="square" lIns="111909" tIns="55955" rIns="111909" bIns="55955"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104" name="Oval 103">
            <a:extLst>
              <a:ext uri="{FF2B5EF4-FFF2-40B4-BE49-F238E27FC236}">
                <a16:creationId xmlns:a16="http://schemas.microsoft.com/office/drawing/2014/main" id="{5AEE3529-E0C8-4F42-814B-F916ABAD9EF1}"/>
              </a:ext>
            </a:extLst>
          </p:cNvPr>
          <p:cNvSpPr/>
          <p:nvPr/>
        </p:nvSpPr>
        <p:spPr bwMode="auto">
          <a:xfrm>
            <a:off x="872944" y="2573407"/>
            <a:ext cx="732636" cy="730657"/>
          </a:xfrm>
          <a:prstGeom prst="ellipse">
            <a:avLst/>
          </a:prstGeom>
          <a:solidFill>
            <a:srgbClr val="353535">
              <a:lumMod val="20000"/>
              <a:lumOff val="80000"/>
            </a:srgbClr>
          </a:solidFill>
          <a:ln w="38100" cap="flat" cmpd="sng" algn="ctr">
            <a:solidFill>
              <a:srgbClr val="737373"/>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grpSp>
        <p:nvGrpSpPr>
          <p:cNvPr id="105" name="Group 104">
            <a:extLst>
              <a:ext uri="{FF2B5EF4-FFF2-40B4-BE49-F238E27FC236}">
                <a16:creationId xmlns:a16="http://schemas.microsoft.com/office/drawing/2014/main" id="{E00F2589-19A1-4793-83B4-AC755286C343}"/>
              </a:ext>
            </a:extLst>
          </p:cNvPr>
          <p:cNvGrpSpPr/>
          <p:nvPr/>
        </p:nvGrpSpPr>
        <p:grpSpPr>
          <a:xfrm>
            <a:off x="998322" y="2766492"/>
            <a:ext cx="539871" cy="398857"/>
            <a:chOff x="-952377" y="6149211"/>
            <a:chExt cx="1301342" cy="940471"/>
          </a:xfrm>
        </p:grpSpPr>
        <p:sp>
          <p:nvSpPr>
            <p:cNvPr id="106" name="Rectangle 105">
              <a:extLst>
                <a:ext uri="{FF2B5EF4-FFF2-40B4-BE49-F238E27FC236}">
                  <a16:creationId xmlns:a16="http://schemas.microsoft.com/office/drawing/2014/main" id="{52A1196E-E402-4B70-8004-A5D78B38B910}"/>
                </a:ext>
              </a:extLst>
            </p:cNvPr>
            <p:cNvSpPr/>
            <p:nvPr/>
          </p:nvSpPr>
          <p:spPr bwMode="auto">
            <a:xfrm>
              <a:off x="-952377" y="614921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EBC85D18-3317-4372-847C-CE93E469BC51}"/>
                </a:ext>
              </a:extLst>
            </p:cNvPr>
            <p:cNvCxnSpPr/>
            <p:nvPr/>
          </p:nvCxnSpPr>
          <p:spPr>
            <a:xfrm flipH="1">
              <a:off x="-941546" y="6183363"/>
              <a:ext cx="480781" cy="0"/>
            </a:xfrm>
            <a:prstGeom prst="line">
              <a:avLst/>
            </a:prstGeom>
            <a:noFill/>
            <a:ln w="38100" cap="flat" cmpd="sng" algn="ctr">
              <a:solidFill>
                <a:srgbClr val="737373"/>
              </a:solidFill>
              <a:prstDash val="solid"/>
              <a:headEnd type="none"/>
              <a:tailEnd type="none"/>
            </a:ln>
            <a:effectLst/>
          </p:spPr>
        </p:cxnSp>
        <p:sp>
          <p:nvSpPr>
            <p:cNvPr id="108" name="Rectangle 107">
              <a:extLst>
                <a:ext uri="{FF2B5EF4-FFF2-40B4-BE49-F238E27FC236}">
                  <a16:creationId xmlns:a16="http://schemas.microsoft.com/office/drawing/2014/main" id="{694B4B05-2D97-416B-806B-BA50DFD5870F}"/>
                </a:ext>
              </a:extLst>
            </p:cNvPr>
            <p:cNvSpPr/>
            <p:nvPr/>
          </p:nvSpPr>
          <p:spPr bwMode="auto">
            <a:xfrm>
              <a:off x="-142648" y="6396961"/>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629A4B65-8400-46B9-8981-5E7396DEA76C}"/>
                </a:ext>
              </a:extLst>
            </p:cNvPr>
            <p:cNvCxnSpPr/>
            <p:nvPr/>
          </p:nvCxnSpPr>
          <p:spPr>
            <a:xfrm flipH="1">
              <a:off x="-131817" y="6431112"/>
              <a:ext cx="480782" cy="0"/>
            </a:xfrm>
            <a:prstGeom prst="line">
              <a:avLst/>
            </a:prstGeom>
            <a:noFill/>
            <a:ln w="38100" cap="flat" cmpd="sng" algn="ctr">
              <a:solidFill>
                <a:srgbClr val="737373"/>
              </a:solidFill>
              <a:prstDash val="solid"/>
              <a:headEnd type="none"/>
              <a:tailEnd type="none"/>
            </a:ln>
            <a:effectLst/>
          </p:spPr>
        </p:cxnSp>
        <p:sp>
          <p:nvSpPr>
            <p:cNvPr id="110" name="Rectangle 109">
              <a:extLst>
                <a:ext uri="{FF2B5EF4-FFF2-40B4-BE49-F238E27FC236}">
                  <a16:creationId xmlns:a16="http://schemas.microsoft.com/office/drawing/2014/main" id="{F38F69E7-B1A0-48C3-99B1-FB00E5BEFD2C}"/>
                </a:ext>
              </a:extLst>
            </p:cNvPr>
            <p:cNvSpPr/>
            <p:nvPr/>
          </p:nvSpPr>
          <p:spPr bwMode="auto">
            <a:xfrm>
              <a:off x="-849095" y="6730972"/>
              <a:ext cx="491613" cy="358710"/>
            </a:xfrm>
            <a:prstGeom prst="rect">
              <a:avLst/>
            </a:prstGeom>
            <a:noFill/>
            <a:ln w="2857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11" name="Straight Connector 110">
              <a:extLst>
                <a:ext uri="{FF2B5EF4-FFF2-40B4-BE49-F238E27FC236}">
                  <a16:creationId xmlns:a16="http://schemas.microsoft.com/office/drawing/2014/main" id="{BD3B7481-B78C-4B66-9E9C-36F8ECFFE1A8}"/>
                </a:ext>
              </a:extLst>
            </p:cNvPr>
            <p:cNvCxnSpPr/>
            <p:nvPr/>
          </p:nvCxnSpPr>
          <p:spPr>
            <a:xfrm flipH="1">
              <a:off x="-838264" y="6765123"/>
              <a:ext cx="480782" cy="0"/>
            </a:xfrm>
            <a:prstGeom prst="line">
              <a:avLst/>
            </a:prstGeom>
            <a:noFill/>
            <a:ln w="38100" cap="flat" cmpd="sng" algn="ctr">
              <a:solidFill>
                <a:srgbClr val="737373"/>
              </a:solidFill>
              <a:prstDash val="solid"/>
              <a:headEnd type="none"/>
              <a:tailEnd type="none"/>
            </a:ln>
            <a:effectLst/>
          </p:spPr>
        </p:cxnSp>
        <p:sp>
          <p:nvSpPr>
            <p:cNvPr id="112" name="Rectangle 111">
              <a:extLst>
                <a:ext uri="{FF2B5EF4-FFF2-40B4-BE49-F238E27FC236}">
                  <a16:creationId xmlns:a16="http://schemas.microsoft.com/office/drawing/2014/main" id="{8CCDF8A4-2792-4885-9AD9-32C8874E887A}"/>
                </a:ext>
              </a:extLst>
            </p:cNvPr>
            <p:cNvSpPr/>
            <p:nvPr/>
          </p:nvSpPr>
          <p:spPr bwMode="auto">
            <a:xfrm rot="20066219">
              <a:off x="-696171" y="6775590"/>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151BF6DC-528E-4375-9334-9A690ED3338E}"/>
                </a:ext>
              </a:extLst>
            </p:cNvPr>
            <p:cNvSpPr/>
            <p:nvPr/>
          </p:nvSpPr>
          <p:spPr bwMode="auto">
            <a:xfrm rot="1148353">
              <a:off x="-754785" y="6447347"/>
              <a:ext cx="881959" cy="45719"/>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Oval 113">
              <a:extLst>
                <a:ext uri="{FF2B5EF4-FFF2-40B4-BE49-F238E27FC236}">
                  <a16:creationId xmlns:a16="http://schemas.microsoft.com/office/drawing/2014/main" id="{382FB9D7-BE12-4196-9008-1F91511DB7EC}"/>
                </a:ext>
              </a:extLst>
            </p:cNvPr>
            <p:cNvSpPr/>
            <p:nvPr/>
          </p:nvSpPr>
          <p:spPr bwMode="auto">
            <a:xfrm>
              <a:off x="53536" y="6557068"/>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9B4B4B32-5745-4BEA-9D0B-029C5D375F47}"/>
                </a:ext>
              </a:extLst>
            </p:cNvPr>
            <p:cNvSpPr/>
            <p:nvPr/>
          </p:nvSpPr>
          <p:spPr bwMode="auto">
            <a:xfrm rot="4927691">
              <a:off x="-958661" y="6649665"/>
              <a:ext cx="635496" cy="45718"/>
            </a:xfrm>
            <a:prstGeom prst="rect">
              <a:avLst/>
            </a:prstGeom>
            <a:solidFill>
              <a:srgbClr val="353535">
                <a:lumMod val="60000"/>
                <a:lumOff val="4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Oval 115">
              <a:extLst>
                <a:ext uri="{FF2B5EF4-FFF2-40B4-BE49-F238E27FC236}">
                  <a16:creationId xmlns:a16="http://schemas.microsoft.com/office/drawing/2014/main" id="{A76AF950-3F59-467E-9729-33E8DC36DB8D}"/>
                </a:ext>
              </a:extLst>
            </p:cNvPr>
            <p:cNvSpPr/>
            <p:nvPr/>
          </p:nvSpPr>
          <p:spPr bwMode="auto">
            <a:xfrm>
              <a:off x="-667297" y="6889189"/>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DBEB3D6D-90AB-4A05-A955-6B5A7CF65111}"/>
                </a:ext>
              </a:extLst>
            </p:cNvPr>
            <p:cNvSpPr/>
            <p:nvPr/>
          </p:nvSpPr>
          <p:spPr bwMode="auto">
            <a:xfrm>
              <a:off x="-749357" y="6291317"/>
              <a:ext cx="128016" cy="129500"/>
            </a:xfrm>
            <a:prstGeom prst="ellipse">
              <a:avLst/>
            </a:prstGeom>
            <a:solidFill>
              <a:srgbClr val="35353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18" name="Oval 117">
            <a:extLst>
              <a:ext uri="{FF2B5EF4-FFF2-40B4-BE49-F238E27FC236}">
                <a16:creationId xmlns:a16="http://schemas.microsoft.com/office/drawing/2014/main" id="{02164E63-44F0-4DF6-8767-66ADF7DF91EC}"/>
              </a:ext>
            </a:extLst>
          </p:cNvPr>
          <p:cNvSpPr/>
          <p:nvPr/>
        </p:nvSpPr>
        <p:spPr bwMode="auto">
          <a:xfrm>
            <a:off x="140307" y="5142866"/>
            <a:ext cx="732636" cy="730657"/>
          </a:xfrm>
          <a:prstGeom prst="ellipse">
            <a:avLst/>
          </a:prstGeom>
          <a:solidFill>
            <a:srgbClr val="FFFFFF"/>
          </a:solidFill>
          <a:ln w="38100" cap="flat" cmpd="sng" algn="ctr">
            <a:solidFill>
              <a:srgbClr val="00BCF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ndParaRPr>
          </a:p>
        </p:txBody>
      </p:sp>
      <p:grpSp>
        <p:nvGrpSpPr>
          <p:cNvPr id="119" name="Group 118">
            <a:extLst>
              <a:ext uri="{FF2B5EF4-FFF2-40B4-BE49-F238E27FC236}">
                <a16:creationId xmlns:a16="http://schemas.microsoft.com/office/drawing/2014/main" id="{E453DFFA-223E-42E6-B9F4-5245073ADF4A}"/>
              </a:ext>
            </a:extLst>
          </p:cNvPr>
          <p:cNvGrpSpPr/>
          <p:nvPr/>
        </p:nvGrpSpPr>
        <p:grpSpPr>
          <a:xfrm>
            <a:off x="201547" y="5164886"/>
            <a:ext cx="640369" cy="669897"/>
            <a:chOff x="3519895" y="5477353"/>
            <a:chExt cx="836008" cy="967652"/>
          </a:xfrm>
        </p:grpSpPr>
        <p:pic>
          <p:nvPicPr>
            <p:cNvPr id="120" name="Graphic 119" descr="Laptop">
              <a:extLst>
                <a:ext uri="{FF2B5EF4-FFF2-40B4-BE49-F238E27FC236}">
                  <a16:creationId xmlns:a16="http://schemas.microsoft.com/office/drawing/2014/main" id="{7F88CBD1-6961-47FC-B91B-5FA1C8BED1B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43588" y="5477353"/>
              <a:ext cx="449620" cy="449620"/>
            </a:xfrm>
            <a:prstGeom prst="rect">
              <a:avLst/>
            </a:prstGeom>
          </p:spPr>
        </p:pic>
        <p:pic>
          <p:nvPicPr>
            <p:cNvPr id="121" name="Graphic 120" descr="Smart Phone">
              <a:extLst>
                <a:ext uri="{FF2B5EF4-FFF2-40B4-BE49-F238E27FC236}">
                  <a16:creationId xmlns:a16="http://schemas.microsoft.com/office/drawing/2014/main" id="{CD510E10-65C0-4A37-A7A8-CD82B941941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39086" y="5883028"/>
              <a:ext cx="316817" cy="316817"/>
            </a:xfrm>
            <a:prstGeom prst="rect">
              <a:avLst/>
            </a:prstGeom>
          </p:spPr>
        </p:pic>
        <p:pic>
          <p:nvPicPr>
            <p:cNvPr id="122" name="Graphic 121" descr="Tablet">
              <a:extLst>
                <a:ext uri="{FF2B5EF4-FFF2-40B4-BE49-F238E27FC236}">
                  <a16:creationId xmlns:a16="http://schemas.microsoft.com/office/drawing/2014/main" id="{8890955D-8DF0-4A5B-B32E-35A93D155FB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19895" y="5778197"/>
              <a:ext cx="347308" cy="347308"/>
            </a:xfrm>
            <a:prstGeom prst="rect">
              <a:avLst/>
            </a:prstGeom>
          </p:spPr>
        </p:pic>
        <p:pic>
          <p:nvPicPr>
            <p:cNvPr id="123" name="Graphic 122" descr="Monitor">
              <a:extLst>
                <a:ext uri="{FF2B5EF4-FFF2-40B4-BE49-F238E27FC236}">
                  <a16:creationId xmlns:a16="http://schemas.microsoft.com/office/drawing/2014/main" id="{20A9088D-7EF5-4EE4-A8A8-221D7626DCB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94746" y="6011420"/>
              <a:ext cx="433585" cy="433585"/>
            </a:xfrm>
            <a:prstGeom prst="rect">
              <a:avLst/>
            </a:prstGeom>
          </p:spPr>
        </p:pic>
      </p:grpSp>
      <p:pic>
        <p:nvPicPr>
          <p:cNvPr id="124" name="Graphic 123" descr="Bar chart">
            <a:extLst>
              <a:ext uri="{FF2B5EF4-FFF2-40B4-BE49-F238E27FC236}">
                <a16:creationId xmlns:a16="http://schemas.microsoft.com/office/drawing/2014/main" id="{0C1C9DA6-B940-4B61-8CA0-159D21E8F2D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80861" y="5577794"/>
            <a:ext cx="173683" cy="173683"/>
          </a:xfrm>
          <a:prstGeom prst="rect">
            <a:avLst/>
          </a:prstGeom>
        </p:spPr>
      </p:pic>
      <p:pic>
        <p:nvPicPr>
          <p:cNvPr id="125" name="Graphic 124" descr="Bar chart">
            <a:extLst>
              <a:ext uri="{FF2B5EF4-FFF2-40B4-BE49-F238E27FC236}">
                <a16:creationId xmlns:a16="http://schemas.microsoft.com/office/drawing/2014/main" id="{E7D353D6-C079-4562-BEE4-B18CA46078BA}"/>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5552" y="5231190"/>
            <a:ext cx="143880" cy="143880"/>
          </a:xfrm>
          <a:prstGeom prst="rect">
            <a:avLst/>
          </a:prstGeom>
        </p:spPr>
      </p:pic>
      <p:pic>
        <p:nvPicPr>
          <p:cNvPr id="126" name="Graphic 125" descr="Bar chart">
            <a:extLst>
              <a:ext uri="{FF2B5EF4-FFF2-40B4-BE49-F238E27FC236}">
                <a16:creationId xmlns:a16="http://schemas.microsoft.com/office/drawing/2014/main" id="{822ED9DC-5456-404A-A50C-9A9ED72D089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5223" y="5431145"/>
            <a:ext cx="133048" cy="133048"/>
          </a:xfrm>
          <a:prstGeom prst="rect">
            <a:avLst/>
          </a:prstGeom>
        </p:spPr>
      </p:pic>
      <p:pic>
        <p:nvPicPr>
          <p:cNvPr id="127" name="Graphic 126" descr="Bar chart">
            <a:extLst>
              <a:ext uri="{FF2B5EF4-FFF2-40B4-BE49-F238E27FC236}">
                <a16:creationId xmlns:a16="http://schemas.microsoft.com/office/drawing/2014/main" id="{DE68E10E-19DF-48BE-8785-3C08DE83BD0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1400" y="5490087"/>
            <a:ext cx="86866" cy="14388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C0CC5E4-4A89-4B38-953D-43DCEC624E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61558" y="2293940"/>
            <a:ext cx="4979054" cy="3194893"/>
          </a:xfrm>
          <a:prstGeom prst="rect">
            <a:avLst/>
          </a:prstGeom>
        </p:spPr>
      </p:pic>
      <p:pic>
        <p:nvPicPr>
          <p:cNvPr id="40" name="Picture 39">
            <a:extLst>
              <a:ext uri="{FF2B5EF4-FFF2-40B4-BE49-F238E27FC236}">
                <a16:creationId xmlns:a16="http://schemas.microsoft.com/office/drawing/2014/main" id="{6972E90B-39D1-44B9-B298-2062CC3A17B2}"/>
              </a:ext>
            </a:extLst>
          </p:cNvPr>
          <p:cNvPicPr>
            <a:picLocks noChangeAspect="1"/>
          </p:cNvPicPr>
          <p:nvPr/>
        </p:nvPicPr>
        <p:blipFill>
          <a:blip r:embed="rId19"/>
          <a:stretch>
            <a:fillRect/>
          </a:stretch>
        </p:blipFill>
        <p:spPr>
          <a:xfrm>
            <a:off x="8061606" y="2290788"/>
            <a:ext cx="5136894" cy="3203551"/>
          </a:xfrm>
          <a:prstGeom prst="rect">
            <a:avLst/>
          </a:prstGeom>
        </p:spPr>
      </p:pic>
      <p:pic>
        <p:nvPicPr>
          <p:cNvPr id="5" name="Picture 4">
            <a:extLst>
              <a:ext uri="{FF2B5EF4-FFF2-40B4-BE49-F238E27FC236}">
                <a16:creationId xmlns:a16="http://schemas.microsoft.com/office/drawing/2014/main" id="{0F74A955-5DFC-49A3-BEFC-09EC2ECEF0E0}"/>
              </a:ext>
            </a:extLst>
          </p:cNvPr>
          <p:cNvPicPr>
            <a:picLocks noChangeAspect="1"/>
          </p:cNvPicPr>
          <p:nvPr/>
        </p:nvPicPr>
        <p:blipFill>
          <a:blip r:embed="rId20"/>
          <a:stretch>
            <a:fillRect/>
          </a:stretch>
        </p:blipFill>
        <p:spPr>
          <a:xfrm>
            <a:off x="8065767" y="2293076"/>
            <a:ext cx="5885759" cy="3216813"/>
          </a:xfrm>
          <a:prstGeom prst="rect">
            <a:avLst/>
          </a:prstGeom>
        </p:spPr>
      </p:pic>
      <p:pic>
        <p:nvPicPr>
          <p:cNvPr id="6" name="Picture 5">
            <a:extLst>
              <a:ext uri="{FF2B5EF4-FFF2-40B4-BE49-F238E27FC236}">
                <a16:creationId xmlns:a16="http://schemas.microsoft.com/office/drawing/2014/main" id="{09D2384B-A608-4844-ABDF-1798FC06DF8F}"/>
              </a:ext>
            </a:extLst>
          </p:cNvPr>
          <p:cNvPicPr>
            <a:picLocks noChangeAspect="1"/>
          </p:cNvPicPr>
          <p:nvPr/>
        </p:nvPicPr>
        <p:blipFill>
          <a:blip r:embed="rId21"/>
          <a:stretch>
            <a:fillRect/>
          </a:stretch>
        </p:blipFill>
        <p:spPr>
          <a:xfrm>
            <a:off x="8061558" y="2293076"/>
            <a:ext cx="6543278" cy="3203551"/>
          </a:xfrm>
          <a:prstGeom prst="rect">
            <a:avLst/>
          </a:prstGeom>
        </p:spPr>
      </p:pic>
    </p:spTree>
    <p:extLst>
      <p:ext uri="{BB962C8B-B14F-4D97-AF65-F5344CB8AC3E}">
        <p14:creationId xmlns:p14="http://schemas.microsoft.com/office/powerpoint/2010/main" val="39055890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CzmvlXgYT_2rdtcjzBp9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vFXhijtiSWaG8_cn7ldlA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8596-Power BI Template Slides" id="{B339E8B5-6616-42C1-93EF-F5FBC666B3FF}" vid="{5732FBB8-648B-41F1-B69E-C9743B64E4C8}"/>
    </a:ext>
  </a:extLst>
</a:theme>
</file>

<file path=ppt/theme/theme2.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3.xml><?xml version="1.0" encoding="utf-8"?>
<a:theme xmlns:a="http://schemas.openxmlformats.org/drawingml/2006/main" name="1_STB Product Families 2013">
  <a:themeElements>
    <a:clrScheme name="Custom 1">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0072C6"/>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4.xml><?xml version="1.0" encoding="utf-8"?>
<a:theme xmlns:a="http://schemas.openxmlformats.org/drawingml/2006/main" name="5-50112_Microsoft_Data_Insights_Summit_Template">
  <a:themeElements>
    <a:clrScheme name="Microsoft Data Insights Summit">
      <a:dk1>
        <a:srgbClr val="353535"/>
      </a:dk1>
      <a:lt1>
        <a:srgbClr val="FFFFFF"/>
      </a:lt1>
      <a:dk2>
        <a:srgbClr val="0078D7"/>
      </a:dk2>
      <a:lt2>
        <a:srgbClr val="E6E6E6"/>
      </a:lt2>
      <a:accent1>
        <a:srgbClr val="0078D7"/>
      </a:accent1>
      <a:accent2>
        <a:srgbClr val="00B294"/>
      </a:accent2>
      <a:accent3>
        <a:srgbClr val="00188F"/>
      </a:accent3>
      <a:accent4>
        <a:srgbClr val="00205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Insights_Summit_16x9_Template.potx" id="{2B47C538-BD25-4370-8584-9EC8A602D77E}" vid="{8994BEC7-3457-4D8D-8314-E918DBF5A28D}"/>
    </a:ext>
  </a:extLst>
</a:theme>
</file>

<file path=ppt/theme/theme5.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 deep dive into Power BI Desktop capabilities including its most important differentiators and benefits.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Colin Murphy</DisplayName>
        <AccountId>467</AccountId>
        <AccountType/>
      </UserInfo>
    </Owner>
    <PublishDate xmlns="230E9DF3-BE65-4C73-A93B-D1236EBD677E">2018-01-12T08:00:00+00:00</PublishDate>
    <GenericHTML1 xmlns="230e9df3-be65-4c73-a93b-d1236ebd677e" xsi:nil="true"/>
    <k21a64daf20d4502b2796a1c6b8ce6c8 xmlns="230e9df3-be65-4c73-a93b-d1236ebd677e">
      <Terms xmlns="http://schemas.microsoft.com/office/infopath/2007/PartnerControls"/>
    </k21a64daf20d4502b2796a1c6b8ce6c8>
    <Expire_x0020_Review xmlns="230e9df3-be65-4c73-a93b-d1236ebd677e">2019-06-30T07:00:00+00:00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windows</Blog_x0020_Nam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s>
    </eb54ac91059940029a3cc8a4ff5af673>
    <PublishingPageContent xmlns="http://schemas.microsoft.com/sharepoint/v3" xsi:nil="true"/>
    <ContentID xmlns="230e9df3-be65-4c73-a93b-d1236ebd677e">KC02-23-74876</ContentID>
    <Coowner xmlns="230e9df3-be65-4c73-a93b-d1236ebd677e">
      <UserInfo>
        <DisplayName>i:0#.f|membership|meeryan@microsoft.com</DisplayName>
        <AccountId>37</AccountId>
        <AccountType/>
      </UserInfo>
      <UserInfo>
        <DisplayName>i:0#.f|membership|v-anmarv@microsoft.com</DisplayName>
        <AccountId>45</AccountId>
        <AccountType/>
      </UserInfo>
      <UserInfo>
        <DisplayName>i:0#.f|membership|v-caicha@microsoft.com</DisplayName>
        <AccountId>637</AccountId>
        <AccountType/>
      </UserInfo>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Microsoft SQL Server Business Intelligence</TermName>
          <TermId xmlns="http://schemas.microsoft.com/office/infopath/2007/PartnerControls">9ffb7045-1f1b-41c0-987f-ffdc7c6f53c0</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https://microsoft.sharepoint.com/sites/Infopedia_G01KC/Media/Thumbnails/G01KC-1-13908/Power%20BI%20Desktop%20Overview%20Deck.jpg</Url>
      <Description>/sites/Infopedia_G01KC/Media/Thumbnails/G01KC-1-13908/Power BI Desktop Overview Deck.jpg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intelligence</TermName>
          <TermId xmlns="http://schemas.microsoft.com/office/infopath/2007/PartnerControls">e1f9659f-bde9-4479-81f9-2bc6e8ec0057</TermId>
        </TermInfo>
        <TermInfo xmlns="http://schemas.microsoft.com/office/infopath/2007/PartnerControls">
          <TermName xmlns="http://schemas.microsoft.com/office/infopath/2007/PartnerControls">Power BI solution</TermName>
          <TermId xmlns="http://schemas.microsoft.com/office/infopath/2007/PartnerControls">a774047b-2f39-4ee6-a302-4d53f94b9400</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399</Value>
      <Value>14</Value>
      <Value>166</Value>
      <Value>42</Value>
      <Value>435</Value>
      <Value>82</Value>
      <Value>73</Value>
      <Value>21</Value>
      <Value>598</Value>
      <Value>231</Value>
    </TaxCatchAll>
    <mb88723863e1404388ba3733387d48df xmlns="230e9df3-be65-4c73-a93b-d1236ebd677e">
      <Terms xmlns="http://schemas.microsoft.com/office/infopath/2007/PartnerControls"/>
    </mb88723863e1404388ba3733387d48df>
    <ParentID1 xmlns="230e9df3-be65-4c73-a93b-d1236ebd677e">G01KC-1-10896</ParentID1>
    <GenericText2 xmlns="230e9df3-be65-4c73-a93b-d1236ebd677e">G01KC-1-10896</GenericText2>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G01KC-99682991-13908</_dlc_DocId>
    <AverageRating xmlns="http://schemas.microsoft.com/sharepoint/v3" xsi:nil="true"/>
    <_dlc_DocIdUrl xmlns="230e9df3-be65-4c73-a93b-d1236ebd677e">
      <Url>https://microsoft.sharepoint.com/sites/Infopedia_G01KC/_layouts/15/DocIdRedir.aspx?ID=G01KC-99682991-13908</Url>
      <Description>G01KC-99682991-13908</Description>
    </_dlc_DocIdUrl>
    <RatingCount xmlns="http://schemas.microsoft.com/sharepoint/v3" xsi:nil="true"/>
    <dkll xmlns="b3bc04a5-d503-43b1-b98c-a8cf663329d9" xsi:nil="true"/>
    <Update_x0020_Expiration_x0020_Date_x0020_For_x0020_Docset xmlns="b3bc04a5-d503-43b1-b98c-a8cf663329d9">
      <Url xsi:nil="true"/>
      <Description xsi:nil="true"/>
    </Update_x0020_Expiration_x0020_Date_x0020_For_x0020_Docset>
    <_dlc_ExpireDateSaved xmlns="http://schemas.microsoft.com/sharepoint/v3" xsi:nil="true"/>
    <_dlc_ExpireDate xmlns="http://schemas.microsoft.com/sharepoint/v3">2019-06-30T07:00:00+00:00</_dlc_ExpireDate>
  </documentManagement>
</p:properties>
</file>

<file path=customXml/item6.xml><?xml version="1.0" encoding="utf-8"?>
<?mso-contentType ?>
<PolicyDirtyBag xmlns="microsoft.office.server.policy.changes">
  <Microsoft.Office.RecordsManagement.PolicyFeatures.Expiration op="Change"/>
</PolicyDirtyBag>
</file>

<file path=customXml/item7.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1" ma:contentTypeDescription="" ma:contentTypeScope="" ma:versionID="9e8f0c5ac1c230a0f489587af37cc460">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16ce5f43e95c9efee34d5b70c4f182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AB63C8-3BB5-4870-8595-79FC8A35A57D}">
  <ds:schemaRefs>
    <ds:schemaRef ds:uri="Microsoft.SharePoint.Taxonomy.ContentTypeSync"/>
  </ds:schemaRefs>
</ds:datastoreItem>
</file>

<file path=customXml/itemProps2.xml><?xml version="1.0" encoding="utf-8"?>
<ds:datastoreItem xmlns:ds="http://schemas.openxmlformats.org/officeDocument/2006/customXml" ds:itemID="{BC361C19-9F6E-4B52-A3D8-728F251652DC}">
  <ds:schemaRefs>
    <ds:schemaRef ds:uri="office.server.policy"/>
  </ds:schemaRefs>
</ds:datastoreItem>
</file>

<file path=customXml/itemProps3.xml><?xml version="1.0" encoding="utf-8"?>
<ds:datastoreItem xmlns:ds="http://schemas.openxmlformats.org/officeDocument/2006/customXml" ds:itemID="{A2538730-0897-44CF-BCCB-B6154ACC608D}">
  <ds:schemaRefs>
    <ds:schemaRef ds:uri="http://schemas.microsoft.com/sharepoint/v3/contenttype/forms"/>
  </ds:schemaRefs>
</ds:datastoreItem>
</file>

<file path=customXml/itemProps4.xml><?xml version="1.0" encoding="utf-8"?>
<ds:datastoreItem xmlns:ds="http://schemas.openxmlformats.org/officeDocument/2006/customXml" ds:itemID="{F8A565C1-F1FF-42F6-A018-0E90F9271637}">
  <ds:schemaRefs>
    <ds:schemaRef ds:uri="http://schemas.microsoft.com/sharepoint/events"/>
  </ds:schemaRefs>
</ds:datastoreItem>
</file>

<file path=customXml/itemProps5.xml><?xml version="1.0" encoding="utf-8"?>
<ds:datastoreItem xmlns:ds="http://schemas.openxmlformats.org/officeDocument/2006/customXml" ds:itemID="{F1062872-5549-4691-B622-E8796773368F}">
  <ds:schemaRefs>
    <ds:schemaRef ds:uri="http://schemas.openxmlformats.org/package/2006/metadata/core-properties"/>
    <ds:schemaRef ds:uri="http://schemas.microsoft.com/office/2006/metadata/properties"/>
    <ds:schemaRef ds:uri="http://purl.org/dc/elements/1.1/"/>
    <ds:schemaRef ds:uri="b3bc04a5-d503-43b1-b98c-a8cf663329d9"/>
    <ds:schemaRef ds:uri="http://schemas.microsoft.com/sharepoint/v3"/>
    <ds:schemaRef ds:uri="http://purl.org/dc/terms/"/>
    <ds:schemaRef ds:uri="http://schemas.microsoft.com/office/infopath/2007/PartnerControls"/>
    <ds:schemaRef ds:uri="230e9df3-be65-4c73-a93b-d1236ebd677e"/>
    <ds:schemaRef ds:uri="http://schemas.microsoft.com/office/2006/documentManagement/types"/>
    <ds:schemaRef ds:uri="230E9DF3-BE65-4C73-A93B-D1236EBD677E"/>
    <ds:schemaRef ds:uri="http://www.w3.org/XML/1998/namespace"/>
    <ds:schemaRef ds:uri="http://purl.org/dc/dcmitype/"/>
  </ds:schemaRefs>
</ds:datastoreItem>
</file>

<file path=customXml/itemProps6.xml><?xml version="1.0" encoding="utf-8"?>
<ds:datastoreItem xmlns:ds="http://schemas.openxmlformats.org/officeDocument/2006/customXml" ds:itemID="{E8284FE0-2BAB-4F96-AF76-A7344E8E27F9}">
  <ds:schemaRefs>
    <ds:schemaRef ds:uri="microsoft.office.server.policy.changes"/>
  </ds:schemaRefs>
</ds:datastoreItem>
</file>

<file path=customXml/itemProps7.xml><?xml version="1.0" encoding="utf-8"?>
<ds:datastoreItem xmlns:ds="http://schemas.openxmlformats.org/officeDocument/2006/customXml" ds:itemID="{E8022DDA-69CA-4F03-AB67-D611FD610A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1334</Words>
  <Application>Microsoft Office PowerPoint</Application>
  <PresentationFormat>Breitbild</PresentationFormat>
  <Paragraphs>326</Paragraphs>
  <Slides>22</Slides>
  <Notes>22</Notes>
  <HiddenSlides>1</HiddenSlides>
  <MMClips>0</MMClips>
  <ScaleCrop>false</ScaleCrop>
  <HeadingPairs>
    <vt:vector size="8" baseType="variant">
      <vt:variant>
        <vt:lpstr>Verwendete Schriftarten</vt:lpstr>
      </vt:variant>
      <vt:variant>
        <vt:i4>10</vt:i4>
      </vt:variant>
      <vt:variant>
        <vt:lpstr>Design</vt:lpstr>
      </vt:variant>
      <vt:variant>
        <vt:i4>5</vt:i4>
      </vt:variant>
      <vt:variant>
        <vt:lpstr>Eingebettete OLE-Server</vt:lpstr>
      </vt:variant>
      <vt:variant>
        <vt:i4>1</vt:i4>
      </vt:variant>
      <vt:variant>
        <vt:lpstr>Folientitel</vt:lpstr>
      </vt:variant>
      <vt:variant>
        <vt:i4>22</vt:i4>
      </vt:variant>
    </vt:vector>
  </HeadingPairs>
  <TitlesOfParts>
    <vt:vector size="38" baseType="lpstr">
      <vt:lpstr>Arial</vt:lpstr>
      <vt:lpstr>Calibri</vt:lpstr>
      <vt:lpstr>Consolas</vt:lpstr>
      <vt:lpstr>Courier New</vt:lpstr>
      <vt:lpstr>Segoe Light</vt:lpstr>
      <vt:lpstr>Segoe UI</vt:lpstr>
      <vt:lpstr>Segoe UI Light</vt:lpstr>
      <vt:lpstr>Segoe UI Semibold</vt:lpstr>
      <vt:lpstr>Segoe UI Semilight</vt:lpstr>
      <vt:lpstr>Wingdings</vt:lpstr>
      <vt:lpstr>WHITE TEMPLATE</vt:lpstr>
      <vt:lpstr>1_WHITE TEMPLATE</vt:lpstr>
      <vt:lpstr>1_STB Product Families 2013</vt:lpstr>
      <vt:lpstr>5-50112_Microsoft_Data_Insights_Summit_Template</vt:lpstr>
      <vt:lpstr>3_WHITE TEMPLATE</vt:lpstr>
      <vt:lpstr>think-cell Slide</vt:lpstr>
      <vt:lpstr>Presentation Guidance – DO NOT PRESENT</vt:lpstr>
      <vt:lpstr>PowerPoint-Präsentation</vt:lpstr>
      <vt:lpstr>Transforming with data: your opportunity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 BI Desktop Data sources Over 80+ data sources and growing</vt:lpstr>
      <vt:lpstr>Shape data into the format and structure you need</vt:lpstr>
      <vt:lpstr>Data Connectivity Modes in Power BI Desktop</vt:lpstr>
      <vt:lpstr>User-driven innovation with continuous updates</vt:lpstr>
      <vt:lpstr>Storytelling and customization with bookmarks</vt:lpstr>
      <vt:lpstr>Built-in intelligence to empower everyone</vt:lpstr>
      <vt:lpstr>Streamlined for accessible advanced analytics</vt:lpstr>
      <vt:lpstr>Power BI Desktop in the Windows Store</vt:lpstr>
      <vt:lpstr>Solution Templates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Desktop Overview</dc:title>
  <dc:creator/>
  <cp:keywords/>
  <cp:lastModifiedBy/>
  <cp:revision>1</cp:revision>
  <dcterms:created xsi:type="dcterms:W3CDTF">2016-12-01T01:35:56Z</dcterms:created>
  <dcterms:modified xsi:type="dcterms:W3CDTF">2018-11-25T16:14:39Z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1cd454bacc149bfbcfd764edd279de7">
    <vt:lpwstr/>
  </property>
  <property fmtid="{D5CDD505-2E9C-101B-9397-08002B2CF9AE}" pid="4" name="of67e5d4b76f4a9db8769983fda9cec0">
    <vt:lpwstr/>
  </property>
  <property fmtid="{D5CDD505-2E9C-101B-9397-08002B2CF9AE}" pid="5" name="TaxKeyword">
    <vt:lpwstr/>
  </property>
  <property fmtid="{D5CDD505-2E9C-101B-9397-08002B2CF9AE}" pid="6" name="NewsType">
    <vt:lpwstr/>
  </property>
  <property fmtid="{D5CDD505-2E9C-101B-9397-08002B2CF9AE}" pid="7" name="_dlc_policyId">
    <vt:lpwstr>0x0101000E4CB7077FEE4FF7AE86D4A500EEC780030016C849C62B10EB41ACA8C7EEDEF40BB20099ECF64382448D48A56095091C66B1A9|-661092312</vt:lpwstr>
  </property>
  <property fmtid="{D5CDD505-2E9C-101B-9397-08002B2CF9AE}" pid="8" name="Region">
    <vt:lpwstr/>
  </property>
  <property fmtid="{D5CDD505-2E9C-101B-9397-08002B2CF9AE}" pid="9" name="Confidentiality">
    <vt:lpwstr>14;#customer ready|8986c41d-21c5-4f8f-8a12-ea4625b46858</vt:lpwstr>
  </property>
  <property fmtid="{D5CDD505-2E9C-101B-9397-08002B2CF9AE}" pid="10" name="ItemType">
    <vt:lpwstr>435;#technical presentations|83a894cf-702b-47fc-aba5-41bd10dc1e75</vt:lpwstr>
  </property>
  <property fmtid="{D5CDD505-2E9C-101B-9397-08002B2CF9AE}" pid="11" name="bc28b5f076654a3b96073bbbebfeb8c9">
    <vt:lpwstr/>
  </property>
  <property fmtid="{D5CDD505-2E9C-101B-9397-08002B2CF9AE}" pid="12" name="ga0c0bf70a6644469c61b3efa7025301">
    <vt:lpwstr/>
  </property>
  <property fmtid="{D5CDD505-2E9C-101B-9397-08002B2CF9AE}" pid="13" name="Industries">
    <vt:lpwstr/>
  </property>
  <property fmtid="{D5CDD505-2E9C-101B-9397-08002B2CF9AE}" pid="14" name="MSProducts">
    <vt:lpwstr/>
  </property>
  <property fmtid="{D5CDD505-2E9C-101B-9397-08002B2CF9AE}" pid="15" name="j4d667fb28274e85b2214f6e751c8d1f">
    <vt:lpwstr/>
  </property>
  <property fmtid="{D5CDD505-2E9C-101B-9397-08002B2CF9AE}" pid="16" name="Competitors">
    <vt:lpwstr/>
  </property>
  <property fmtid="{D5CDD505-2E9C-101B-9397-08002B2CF9AE}" pid="17" name="SMSGDomain">
    <vt:lpwstr>21;#Cloud and Enterprise|adc2fe87-c79a-4ded-a449-3f86b954069d;#82;#SQL Server Domain|0c0f1824-39dc-4b26-8c74-eff4364b812b</vt:lpwstr>
  </property>
  <property fmtid="{D5CDD505-2E9C-101B-9397-08002B2CF9AE}" pid="18" name="ExperienceContentType">
    <vt:lpwstr/>
  </property>
  <property fmtid="{D5CDD505-2E9C-101B-9397-08002B2CF9AE}" pid="19" name="BusinessArchitecture">
    <vt:lpwstr>231;#business intelligence|e1f9659f-bde9-4479-81f9-2bc6e8ec0057;#166;#Power BI solution|a774047b-2f39-4ee6-a302-4d53f94b9400</vt:lpwstr>
  </property>
  <property fmtid="{D5CDD505-2E9C-101B-9397-08002B2CF9AE}" pid="20" name="j031aa32f4154c8c9a646efae715ebde">
    <vt:lpwstr/>
  </property>
  <property fmtid="{D5CDD505-2E9C-101B-9397-08002B2CF9AE}" pid="21" name="Products">
    <vt:lpwstr>73;#Microsoft SQL Server|261ba873-f3ab-420e-96d6-e3004596a551;#598;#Microsoft SQL Server Business Intelligence|9ffb7045-1f1b-41c0-987f-ffdc7c6f53c0</vt:lpwstr>
  </property>
  <property fmtid="{D5CDD505-2E9C-101B-9397-08002B2CF9AE}" pid="22" name="WorkflowChangePath">
    <vt:lpwstr>4c942473-d120-4286-a51a-b65ad3d92ffb,4;4c942473-d120-4286-a51a-b65ad3d92ffb,23;4c942473-d120-4286-a51a-b65ad3d92ffb,42;4c942473-d120-4286-a51a-b65ad3d92ffb,74;4c942473-d120-4286-a51a-b65ad3d92ffb,78;4c942473-d120-4286-a51a-b65ad3d92ffb,115;4c942473-d120-4</vt:lpwstr>
  </property>
  <property fmtid="{D5CDD505-2E9C-101B-9397-08002B2CF9AE}" pid="23" name="ContentExtensions">
    <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Topics">
    <vt:lpwstr/>
  </property>
  <property fmtid="{D5CDD505-2E9C-101B-9397-08002B2CF9AE}" pid="27" name="Groups">
    <vt:lpwstr>399;#SQL Server Marketing|bb7921b3-c1d8-4da4-b894-8b6075d9546d;#42;#Cloud and Enterprise Marketing Group|4f75e184-e5aa-4234-a07f-b032d60df254</vt:lpwstr>
  </property>
  <property fmtid="{D5CDD505-2E9C-101B-9397-08002B2CF9AE}" pid="28" name="_docset_NoMedatataSyncRequired">
    <vt:lpwstr>False</vt:lpwstr>
  </property>
  <property fmtid="{D5CDD505-2E9C-101B-9397-08002B2CF9AE}" pid="29" name="MSLanguage">
    <vt:lpwstr/>
  </property>
  <property fmtid="{D5CDD505-2E9C-101B-9397-08002B2CF9AE}" pid="30" name="e8080b0481964c759b2c36ae49591b31">
    <vt:lpwstr/>
  </property>
  <property fmtid="{D5CDD505-2E9C-101B-9397-08002B2CF9AE}" pid="31" name="Languages">
    <vt:lpwstr/>
  </property>
  <property fmtid="{D5CDD505-2E9C-101B-9397-08002B2CF9AE}" pid="32" name="messageframeworktype">
    <vt:lpwstr/>
  </property>
  <property fmtid="{D5CDD505-2E9C-101B-9397-08002B2CF9AE}" pid="33" name="cb7870d3641f4a52807a63577a9c1b08">
    <vt:lpwstr/>
  </property>
  <property fmtid="{D5CDD505-2E9C-101B-9397-08002B2CF9AE}" pid="34" name="TechnicalLevel">
    <vt:lpwstr/>
  </property>
  <property fmtid="{D5CDD505-2E9C-101B-9397-08002B2CF9AE}" pid="35" name="Audiences">
    <vt:lpwstr/>
  </property>
  <property fmtid="{D5CDD505-2E9C-101B-9397-08002B2CF9AE}" pid="36" name="LearningOrganization">
    <vt:lpwstr/>
  </property>
  <property fmtid="{D5CDD505-2E9C-101B-9397-08002B2CF9AE}" pid="37" name="ldac8aee9d1f469e8cd8c3f8d6a615f2">
    <vt:lpwstr/>
  </property>
  <property fmtid="{D5CDD505-2E9C-101B-9397-08002B2CF9AE}" pid="38" name="EmployeeRole">
    <vt:lpwstr/>
  </property>
  <property fmtid="{D5CDD505-2E9C-101B-9397-08002B2CF9AE}" pid="39" name="NewsTopic">
    <vt:lpwstr/>
  </property>
  <property fmtid="{D5CDD505-2E9C-101B-9397-08002B2CF9AE}" pid="40" name="SharedWithUsers">
    <vt:lpwstr>63906;#Hui Jeng Lee (Alfa Connections Pte Ltd);#8010;#Luis Bergstrom</vt:lpwstr>
  </property>
  <property fmtid="{D5CDD505-2E9C-101B-9397-08002B2CF9AE}" pid="41" name="LearningDeliveryMethod">
    <vt:lpwstr/>
  </property>
  <property fmtid="{D5CDD505-2E9C-101B-9397-08002B2CF9AE}" pid="42" name="SalesGeography">
    <vt:lpwstr/>
  </property>
  <property fmtid="{D5CDD505-2E9C-101B-9397-08002B2CF9AE}" pid="43" name="Roles">
    <vt:lpwstr/>
  </property>
  <property fmtid="{D5CDD505-2E9C-101B-9397-08002B2CF9AE}" pid="4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5" name="NewsSource">
    <vt:lpwstr/>
  </property>
  <property fmtid="{D5CDD505-2E9C-101B-9397-08002B2CF9AE}" pid="46" name="SMSGTags">
    <vt:lpwstr/>
  </property>
  <property fmtid="{D5CDD505-2E9C-101B-9397-08002B2CF9AE}" pid="47" name="_dlc_DocIdItemGuid">
    <vt:lpwstr>5ce5b849-337b-4671-91e3-95fd5bf550ab</vt:lpwstr>
  </property>
  <property fmtid="{D5CDD505-2E9C-101B-9397-08002B2CF9AE}" pid="48" name="MSPhysicalGeography">
    <vt:lpwstr/>
  </property>
  <property fmtid="{D5CDD505-2E9C-101B-9397-08002B2CF9AE}" pid="49" name="EnterpriseDomainTags">
    <vt:lpwstr/>
  </property>
  <property fmtid="{D5CDD505-2E9C-101B-9397-08002B2CF9AE}" pid="50" name="l311460e3fdf46688abc31ddb7bdc05a">
    <vt:lpwstr/>
  </property>
  <property fmtid="{D5CDD505-2E9C-101B-9397-08002B2CF9AE}" pid="51" name="j3562c58ee414e028925bc902cfc01a1">
    <vt:lpwstr/>
  </property>
  <property fmtid="{D5CDD505-2E9C-101B-9397-08002B2CF9AE}" pid="52" name="ActivitiesAndPrograms">
    <vt:lpwstr/>
  </property>
  <property fmtid="{D5CDD505-2E9C-101B-9397-08002B2CF9AE}" pid="53" name="Segments">
    <vt:lpwstr/>
  </property>
  <property fmtid="{D5CDD505-2E9C-101B-9397-08002B2CF9AE}" pid="54" name="Partners">
    <vt:lpwstr/>
  </property>
  <property fmtid="{D5CDD505-2E9C-101B-9397-08002B2CF9AE}" pid="55" name="la4444b61d19467597d63190b69ac227">
    <vt:lpwstr/>
  </property>
  <property fmtid="{D5CDD505-2E9C-101B-9397-08002B2CF9AE}" pid="56" name="MSIP_Label_f42aa342-8706-4288-bd11-ebb85995028c_Enabled">
    <vt:lpwstr>True</vt:lpwstr>
  </property>
  <property fmtid="{D5CDD505-2E9C-101B-9397-08002B2CF9AE}" pid="57" name="MSIP_Label_f42aa342-8706-4288-bd11-ebb85995028c_SiteId">
    <vt:lpwstr>72f988bf-86f1-41af-91ab-2d7cd011db47</vt:lpwstr>
  </property>
  <property fmtid="{D5CDD505-2E9C-101B-9397-08002B2CF9AE}" pid="58" name="MSIP_Label_f42aa342-8706-4288-bd11-ebb85995028c_Ref">
    <vt:lpwstr>https://api.informationprotection.azure.com/api/72f988bf-86f1-41af-91ab-2d7cd011db47</vt:lpwstr>
  </property>
  <property fmtid="{D5CDD505-2E9C-101B-9397-08002B2CF9AE}" pid="59" name="MSIP_Label_f42aa342-8706-4288-bd11-ebb85995028c_SetBy">
    <vt:lpwstr>cuongp@microsoft.com</vt:lpwstr>
  </property>
  <property fmtid="{D5CDD505-2E9C-101B-9397-08002B2CF9AE}" pid="60" name="MSIP_Label_f42aa342-8706-4288-bd11-ebb85995028c_SetDate">
    <vt:lpwstr>2017-05-10T00:08:12.9556187-07:00</vt:lpwstr>
  </property>
  <property fmtid="{D5CDD505-2E9C-101B-9397-08002B2CF9AE}" pid="61" name="MSIP_Label_f42aa342-8706-4288-bd11-ebb85995028c_Name">
    <vt:lpwstr>General</vt:lpwstr>
  </property>
  <property fmtid="{D5CDD505-2E9C-101B-9397-08002B2CF9AE}" pid="62" name="MSIP_Label_f42aa342-8706-4288-bd11-ebb85995028c_Application">
    <vt:lpwstr>Microsoft Azure Information Protection</vt:lpwstr>
  </property>
  <property fmtid="{D5CDD505-2E9C-101B-9397-08002B2CF9AE}" pid="63" name="MSIP_Label_f42aa342-8706-4288-bd11-ebb85995028c_Extended_MSFT_Method">
    <vt:lpwstr>Automatic</vt:lpwstr>
  </property>
  <property fmtid="{D5CDD505-2E9C-101B-9397-08002B2CF9AE}" pid="64" name="Sensitivity">
    <vt:lpwstr>General</vt:lpwstr>
  </property>
  <property fmtid="{D5CDD505-2E9C-101B-9397-08002B2CF9AE}" pid="65" name="ODSWF1">
    <vt:lpwstr>, </vt:lpwstr>
  </property>
  <property fmtid="{D5CDD505-2E9C-101B-9397-08002B2CF9AE}" pid="66" name="ODSWF(1)0">
    <vt:lpwstr>, </vt:lpwstr>
  </property>
  <property fmtid="{D5CDD505-2E9C-101B-9397-08002B2CF9AE}" pid="67" name="Update Parent Child Relation(1)1">
    <vt:lpwstr>, </vt:lpwstr>
  </property>
  <property fmtid="{D5CDD505-2E9C-101B-9397-08002B2CF9AE}" pid="68" name="ODSWF(1)1">
    <vt:lpwstr>, </vt:lpwstr>
  </property>
  <property fmtid="{D5CDD505-2E9C-101B-9397-08002B2CF9AE}" pid="69" name="ODSWF2">
    <vt:lpwstr>, </vt:lpwstr>
  </property>
  <property fmtid="{D5CDD505-2E9C-101B-9397-08002B2CF9AE}" pid="70" name="_ip_UnifiedCompliancePolicyUIAction">
    <vt:lpwstr/>
  </property>
  <property fmtid="{D5CDD505-2E9C-101B-9397-08002B2CF9AE}" pid="71" name="_ip_UnifiedCompliancePolicyProperties">
    <vt:lpwstr/>
  </property>
  <property fmtid="{D5CDD505-2E9C-101B-9397-08002B2CF9AE}" pid="72" name="ODSWF2(1)">
    <vt:lpwstr>, </vt:lpwstr>
  </property>
  <property fmtid="{D5CDD505-2E9C-101B-9397-08002B2CF9AE}" pid="73" name="ODSWF2(1)0">
    <vt:lpwstr>, </vt:lpwstr>
  </property>
  <property fmtid="{D5CDD505-2E9C-101B-9397-08002B2CF9AE}" pid="74" name="ODSWF(1)">
    <vt:lpwstr>, </vt:lpwstr>
  </property>
  <property fmtid="{D5CDD505-2E9C-101B-9397-08002B2CF9AE}" pid="75" name="Update Parent Child Relation(1)0">
    <vt:lpwstr>, </vt:lpwstr>
  </property>
  <property fmtid="{D5CDD505-2E9C-101B-9397-08002B2CF9AE}" pid="76" name="LastSharedByUser">
    <vt:lpwstr>efbarbat@microsoft.com</vt:lpwstr>
  </property>
  <property fmtid="{D5CDD505-2E9C-101B-9397-08002B2CF9AE}" pid="77" name="LastSharedByTime">
    <vt:filetime>2018-05-03T10:33:03Z</vt:filetime>
  </property>
</Properties>
</file>